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88" r:id="rId4"/>
    <p:sldId id="289"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85" r:id="rId21"/>
    <p:sldId id="284" r:id="rId22"/>
    <p:sldId id="275" r:id="rId23"/>
    <p:sldId id="283" r:id="rId24"/>
    <p:sldId id="276" r:id="rId25"/>
    <p:sldId id="277" r:id="rId26"/>
    <p:sldId id="278" r:id="rId27"/>
    <p:sldId id="279" r:id="rId28"/>
    <p:sldId id="280" r:id="rId29"/>
    <p:sldId id="281" r:id="rId30"/>
    <p:sldId id="282" r:id="rId31"/>
    <p:sldId id="287"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Century Gothic" panose="020B0502020202020204" pitchFamily="34" charset="0"/>
      <p:regular r:id="rId38"/>
      <p:bold r:id="rId39"/>
      <p:italic r:id="rId40"/>
      <p:boldItalic r:id="rId41"/>
    </p:embeddedFont>
    <p:embeddedFont>
      <p:font typeface="Impact" panose="020B0806030902050204" pitchFamily="34" charset="0"/>
      <p:regular r:id="rId42"/>
    </p:embeddedFont>
    <p:embeddedFont>
      <p:font typeface="Montserrat" pitchFamily="2" charset="77"/>
      <p:regular r:id="rId43"/>
      <p:bold r:id="rId44"/>
      <p:italic r:id="rId45"/>
      <p:boldItalic r:id="rId46"/>
    </p:embeddedFont>
    <p:embeddedFont>
      <p:font typeface="Montserrat SemiBold" pitchFamily="2" charset="77"/>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g+H3teqcFUIexieBde0kpWGlpOh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ulie Mawhorter"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8A50"/>
    <a:srgbClr val="000000"/>
    <a:srgbClr val="DFE3DF"/>
    <a:srgbClr val="F3F4F7"/>
    <a:srgbClr val="E1EAE4"/>
    <a:srgbClr val="B4C5C8"/>
    <a:srgbClr val="FDB64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BBFDA5-3FFC-426D-9B69-79E6B9E402DE}">
  <a:tblStyle styleId="{6EBBFDA5-3FFC-426D-9B69-79E6B9E402DE}"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7E7EF"/>
          </a:solidFill>
        </a:fill>
      </a:tcStyle>
    </a:wholeTbl>
    <a:band1H>
      <a:tcTxStyle b="off" i="off"/>
      <a:tcStyle>
        <a:tcBdr/>
        <a:fill>
          <a:solidFill>
            <a:srgbClr val="CBCCDD"/>
          </a:solidFill>
        </a:fill>
      </a:tcStyle>
    </a:band1H>
    <a:band2H>
      <a:tcTxStyle b="off" i="off"/>
      <a:tcStyle>
        <a:tcBdr/>
      </a:tcStyle>
    </a:band2H>
    <a:band1V>
      <a:tcTxStyle b="off" i="off"/>
      <a:tcStyle>
        <a:tcBdr/>
        <a:fill>
          <a:solidFill>
            <a:srgbClr val="CBCCDD"/>
          </a:solidFill>
        </a:fill>
      </a:tcStyle>
    </a:band1V>
    <a:band2V>
      <a:tcTxStyle b="off" i="off"/>
      <a:tcStyle>
        <a:tcBdr/>
      </a:tcStyle>
    </a:band2V>
    <a:lastCol>
      <a:tcTxStyle b="on" i="off">
        <a:font>
          <a:latin typeface="Arial"/>
          <a:ea typeface="Arial"/>
          <a:cs typeface="Arial"/>
        </a:font>
        <a:schemeClr val="lt1"/>
      </a:tcTxStyle>
      <a:tcStyle>
        <a:tcBdr/>
        <a:fill>
          <a:solidFill>
            <a:schemeClr val="accent5"/>
          </a:solidFill>
        </a:fill>
      </a:tcStyle>
    </a:lastCol>
    <a:firstCol>
      <a:tcTxStyle b="on" i="off">
        <a:font>
          <a:latin typeface="Arial"/>
          <a:ea typeface="Arial"/>
          <a:cs typeface="Arial"/>
        </a:font>
        <a:schemeClr val="lt1"/>
      </a:tcTxStyle>
      <a:tcStyle>
        <a:tcBdr/>
        <a:fill>
          <a:solidFill>
            <a:schemeClr val="accent5"/>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997"/>
    <p:restoredTop sz="94694"/>
  </p:normalViewPr>
  <p:slideViewPr>
    <p:cSldViewPr snapToGrid="0" snapToObjects="1">
      <p:cViewPr varScale="1">
        <p:scale>
          <a:sx n="121" d="100"/>
          <a:sy n="121" d="100"/>
        </p:scale>
        <p:origin x="528"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tableStyles" Target="tableStyles.xml"/><Relationship Id="rId8" Type="http://schemas.openxmlformats.org/officeDocument/2006/relationships/slide" Target="slides/slide7.xml"/><Relationship Id="rId51" Type="http://customschemas.google.com/relationships/presentationmetadata" Target="meta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O. Giron/Chesapeake Bay Program</a:t>
            </a:r>
            <a:endParaRPr/>
          </a:p>
        </p:txBody>
      </p:sp>
      <p:sp>
        <p:nvSpPr>
          <p:cNvPr id="88" name="Google Shape;88;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References:</a:t>
            </a:r>
            <a:endParaRPr dirty="0"/>
          </a:p>
          <a:p>
            <a:pPr marL="0" lvl="0" indent="0" algn="l" rtl="0">
              <a:lnSpc>
                <a:spcPct val="100000"/>
              </a:lnSpc>
              <a:spcBef>
                <a:spcPts val="0"/>
              </a:spcBef>
              <a:spcAft>
                <a:spcPts val="0"/>
              </a:spcAft>
              <a:buSzPts val="1400"/>
              <a:buNone/>
            </a:pPr>
            <a:r>
              <a:rPr lang="en-US" dirty="0"/>
              <a:t>https://</a:t>
            </a:r>
            <a:r>
              <a:rPr lang="en-US" dirty="0" err="1"/>
              <a:t>www.chesapeakebay.net</a:t>
            </a:r>
            <a:r>
              <a:rPr lang="en-US" dirty="0"/>
              <a:t>/</a:t>
            </a:r>
            <a:r>
              <a:rPr lang="en-US" dirty="0" err="1"/>
              <a:t>channel_files</a:t>
            </a:r>
            <a:r>
              <a:rPr lang="en-US" dirty="0"/>
              <a:t>/26661/tree_canopy_wip_temaplate_11.30.18_kw.pdf</a:t>
            </a:r>
            <a:endParaRPr dirty="0"/>
          </a:p>
          <a:p>
            <a:pPr marL="0" lvl="0" indent="0" algn="l" rtl="0">
              <a:lnSpc>
                <a:spcPct val="100000"/>
              </a:lnSpc>
              <a:spcBef>
                <a:spcPts val="0"/>
              </a:spcBef>
              <a:spcAft>
                <a:spcPts val="0"/>
              </a:spcAft>
              <a:buSzPts val="1400"/>
              <a:buNone/>
            </a:pPr>
            <a:endParaRPr dirty="0"/>
          </a:p>
        </p:txBody>
      </p:sp>
      <p:sp>
        <p:nvSpPr>
          <p:cNvPr id="266" name="Google Shape;266;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https://www.chesapeakebay.net/images/press_release_pdf/The_Role_and_Function_of_Forest_Buffers_For_Nonpoint_Source_Management_in_the_Chesapeake_Bay_Basin.pdf</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Photos by W. Parson/Chesapeake Bay Program</a:t>
            </a:r>
            <a:endParaRPr/>
          </a:p>
        </p:txBody>
      </p:sp>
      <p:sp>
        <p:nvSpPr>
          <p:cNvPr id="322" name="Google Shape;32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https://www.epa.gov/heatislands</a:t>
            </a:r>
            <a:endParaRPr/>
          </a:p>
        </p:txBody>
      </p:sp>
      <p:sp>
        <p:nvSpPr>
          <p:cNvPr id="336" name="Google Shape;33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3" name="Google Shape;36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Throwing Shade in RVA by Jeremy Hoffman: http://jeremyscotthoffman.com/throwing-shade</a:t>
            </a:r>
            <a:endParaRPr/>
          </a:p>
          <a:p>
            <a:pPr marL="0" lvl="0" indent="0" algn="l" rtl="0">
              <a:lnSpc>
                <a:spcPct val="100000"/>
              </a:lnSpc>
              <a:spcBef>
                <a:spcPts val="0"/>
              </a:spcBef>
              <a:spcAft>
                <a:spcPts val="0"/>
              </a:spcAft>
              <a:buSzPts val="1400"/>
              <a:buNone/>
            </a:pPr>
            <a:r>
              <a:rPr lang="en-US"/>
              <a:t>https://www.mdpi.com/2225-1154/8/1/12/htm</a:t>
            </a:r>
            <a:endParaRPr/>
          </a:p>
          <a:p>
            <a:pPr marL="0" lvl="0" indent="0" algn="l" rtl="0">
              <a:lnSpc>
                <a:spcPct val="100000"/>
              </a:lnSpc>
              <a:spcBef>
                <a:spcPts val="0"/>
              </a:spcBef>
              <a:spcAft>
                <a:spcPts val="0"/>
              </a:spcAft>
              <a:buSzPts val="1400"/>
              <a:buNone/>
            </a:pPr>
            <a:endParaRPr/>
          </a:p>
        </p:txBody>
      </p:sp>
      <p:sp>
        <p:nvSpPr>
          <p:cNvPr id="364" name="Google Shape;36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The Economic Benefits of Protecting Healthy Watersheds, EPA, https://www.epa.gov/sites/production/files/2015-10/documents/economic_benefits_factsheet3.pdf</a:t>
            </a:r>
            <a:endParaRPr/>
          </a:p>
          <a:p>
            <a:pPr marL="0" lvl="0" indent="0" algn="l" rtl="0">
              <a:lnSpc>
                <a:spcPct val="100000"/>
              </a:lnSpc>
              <a:spcBef>
                <a:spcPts val="0"/>
              </a:spcBef>
              <a:spcAft>
                <a:spcPts val="0"/>
              </a:spcAft>
              <a:buSzPts val="1400"/>
              <a:buNone/>
            </a:pPr>
            <a:r>
              <a:rPr lang="en-US"/>
              <a:t>The Impact of Green Space on Violent Crime in Urban Environments: An Evidence Synthesis, M. Shepley et al. 2019 https://www.mdpi.com/1660-4601/16/24/5119</a:t>
            </a:r>
            <a:endParaRPr/>
          </a:p>
          <a:p>
            <a:pPr marL="0" lvl="0" indent="0" algn="l" rtl="0">
              <a:lnSpc>
                <a:spcPct val="100000"/>
              </a:lnSpc>
              <a:spcBef>
                <a:spcPts val="0"/>
              </a:spcBef>
              <a:spcAft>
                <a:spcPts val="0"/>
              </a:spcAft>
              <a:buSzPts val="1400"/>
              <a:buNone/>
            </a:pPr>
            <a:r>
              <a:rPr lang="en-US"/>
              <a:t>Forests and Your Community, J. Doherty, https://nemonet.uconn.edu/resources/forests.htm#presentations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Nature Rx: The Science Behind Nature’s Effect on the Human Body: https://www.chesapeakebay.net/news/blog/nature_rx</a:t>
            </a:r>
            <a:endParaRPr/>
          </a:p>
          <a:p>
            <a:pPr marL="0" lvl="0" indent="0" algn="l" rtl="0">
              <a:lnSpc>
                <a:spcPct val="100000"/>
              </a:lnSpc>
              <a:spcBef>
                <a:spcPts val="0"/>
              </a:spcBef>
              <a:spcAft>
                <a:spcPts val="0"/>
              </a:spcAft>
              <a:buSzPts val="1400"/>
              <a:buNone/>
            </a:pPr>
            <a:endParaRPr/>
          </a:p>
        </p:txBody>
      </p:sp>
      <p:sp>
        <p:nvSpPr>
          <p:cNvPr id="382" name="Google Shape;382;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a:t>References:</a:t>
            </a:r>
            <a:endParaRPr/>
          </a:p>
          <a:p>
            <a:pPr marL="0" lvl="0" indent="0" algn="l" rtl="0">
              <a:lnSpc>
                <a:spcPct val="100000"/>
              </a:lnSpc>
              <a:spcBef>
                <a:spcPts val="0"/>
              </a:spcBef>
              <a:spcAft>
                <a:spcPts val="0"/>
              </a:spcAft>
              <a:buClr>
                <a:schemeClr val="dk1"/>
              </a:buClr>
              <a:buSzPts val="1200"/>
              <a:buFont typeface="Calibri"/>
              <a:buNone/>
            </a:pPr>
            <a:r>
              <a:rPr lang="en-US"/>
              <a:t>http://extension.psu.edu/plants/green-industry/landSCaping/culture/the-role-of-trees-and-forests-in-healthy-watersheds</a:t>
            </a:r>
            <a:endParaRPr/>
          </a:p>
          <a:p>
            <a:pPr marL="0" lvl="0" indent="0" algn="l" rtl="0">
              <a:lnSpc>
                <a:spcPct val="100000"/>
              </a:lnSpc>
              <a:spcBef>
                <a:spcPts val="0"/>
              </a:spcBef>
              <a:spcAft>
                <a:spcPts val="0"/>
              </a:spcAft>
              <a:buClr>
                <a:schemeClr val="dk1"/>
              </a:buClr>
              <a:buSzPts val="1200"/>
              <a:buFont typeface="Calibri"/>
              <a:buNone/>
            </a:pPr>
            <a:r>
              <a:rPr lang="en-US"/>
              <a:t>https://lowimpactdevelopment.org/wp-content/uploads/2018/05/Ecosystem-Services.pdf</a:t>
            </a:r>
            <a:endParaRPr/>
          </a:p>
          <a:p>
            <a:pPr marL="0" marR="0" lvl="0" indent="0" algn="l" rtl="0">
              <a:lnSpc>
                <a:spcPct val="100000"/>
              </a:lnSpc>
              <a:spcBef>
                <a:spcPts val="0"/>
              </a:spcBef>
              <a:spcAft>
                <a:spcPts val="0"/>
              </a:spcAft>
              <a:buClr>
                <a:schemeClr val="dk1"/>
              </a:buClr>
              <a:buSzPts val="1200"/>
              <a:buFont typeface="Calibri"/>
              <a:buNone/>
            </a:pPr>
            <a:r>
              <a:rPr lang="en-US"/>
              <a:t>The Economic Benefits of Protecting Healthy Watersheds, EPA, https://www.epa.gov/sites/production/files/2015-10/documents/economic_benefits_factsheet3.pdf</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Photo by W. Parson/Chesapeake Bay Program</a:t>
            </a:r>
            <a:endParaRPr/>
          </a:p>
        </p:txBody>
      </p:sp>
      <p:sp>
        <p:nvSpPr>
          <p:cNvPr id="406" name="Google Shape;40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References:</a:t>
            </a:r>
            <a:endParaRPr dirty="0"/>
          </a:p>
          <a:p>
            <a:pPr marL="0" lvl="0" indent="0" algn="l" rtl="0">
              <a:lnSpc>
                <a:spcPct val="100000"/>
              </a:lnSpc>
              <a:spcBef>
                <a:spcPts val="0"/>
              </a:spcBef>
              <a:spcAft>
                <a:spcPts val="0"/>
              </a:spcAft>
              <a:buSzPts val="1400"/>
              <a:buNone/>
            </a:pPr>
            <a:r>
              <a:rPr lang="en-US" dirty="0"/>
              <a:t>Trees and Schools: Growing Connection, accessible at https://</a:t>
            </a:r>
            <a:r>
              <a:rPr lang="en-US" dirty="0" err="1"/>
              <a:t>chesapeaketrees.net</a:t>
            </a:r>
            <a:r>
              <a:rPr lang="en-US" dirty="0"/>
              <a:t>/category/schools/</a:t>
            </a:r>
            <a:endParaRPr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US" dirty="0"/>
              <a:t>Photo by W. Parson/Chesapeake Bay Program</a:t>
            </a:r>
            <a:endParaRPr dirty="0"/>
          </a:p>
          <a:p>
            <a:pPr marL="0" lvl="0" indent="0" algn="l" rtl="0">
              <a:lnSpc>
                <a:spcPct val="100000"/>
              </a:lnSpc>
              <a:spcBef>
                <a:spcPts val="0"/>
              </a:spcBef>
              <a:spcAft>
                <a:spcPts val="0"/>
              </a:spcAft>
              <a:buSzPts val="1400"/>
              <a:buNone/>
            </a:pPr>
            <a:endParaRPr dirty="0"/>
          </a:p>
        </p:txBody>
      </p:sp>
      <p:sp>
        <p:nvSpPr>
          <p:cNvPr id="435" name="Google Shape;43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marR="0" lvl="0" indent="0" algn="l" rtl="0">
              <a:lnSpc>
                <a:spcPct val="100000"/>
              </a:lnSpc>
              <a:spcBef>
                <a:spcPts val="0"/>
              </a:spcBef>
              <a:spcAft>
                <a:spcPts val="0"/>
              </a:spcAft>
              <a:buClr>
                <a:schemeClr val="dk1"/>
              </a:buClr>
              <a:buSzPts val="1200"/>
              <a:buFont typeface="Calibri"/>
              <a:buNone/>
            </a:pPr>
            <a:r>
              <a:rPr lang="en-US"/>
              <a:t>Carbon storage and sequestration by trees in urban and community areas of the United States, D. Nowak et al. https://www.fs.usda.gov/treesearch/pubs/46254</a:t>
            </a:r>
            <a:endParaRPr/>
          </a:p>
        </p:txBody>
      </p:sp>
      <p:sp>
        <p:nvSpPr>
          <p:cNvPr id="449" name="Google Shape;449;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6" name="Google Shape;466;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A. Pimental/Chesapeake Bay Program</a:t>
            </a:r>
            <a:endParaRPr/>
          </a:p>
        </p:txBody>
      </p:sp>
      <p:sp>
        <p:nvSpPr>
          <p:cNvPr id="467" name="Google Shape;467;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4" name="Google Shape;474;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W. Parson/Chesapeake Bay Program</a:t>
            </a:r>
            <a:endParaRPr/>
          </a:p>
        </p:txBody>
      </p:sp>
      <p:sp>
        <p:nvSpPr>
          <p:cNvPr id="98" name="Google Shape;9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Photos by W. Parson/Chesapeake Bay Program</a:t>
            </a:r>
            <a:endParaRPr dirty="0"/>
          </a:p>
        </p:txBody>
      </p:sp>
      <p:sp>
        <p:nvSpPr>
          <p:cNvPr id="501" name="Google Shape;50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extLst>
      <p:ext uri="{BB962C8B-B14F-4D97-AF65-F5344CB8AC3E}">
        <p14:creationId xmlns:p14="http://schemas.microsoft.com/office/powerpoint/2010/main" val="3675754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W. Parson/Chesapeake Bay Program</a:t>
            </a:r>
            <a:endParaRPr/>
          </a:p>
        </p:txBody>
      </p:sp>
      <p:sp>
        <p:nvSpPr>
          <p:cNvPr id="501" name="Google Shape;501;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672600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7" name="Google Shape;517;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https://chesapeaketrees.net/2016/06/29/west-virginia-increasing-tree-canopy-schools/</a:t>
            </a:r>
            <a:endParaRPr/>
          </a:p>
          <a:p>
            <a:pPr marL="0" lvl="0" indent="0" algn="l" rtl="0">
              <a:lnSpc>
                <a:spcPct val="100000"/>
              </a:lnSpc>
              <a:spcBef>
                <a:spcPts val="0"/>
              </a:spcBef>
              <a:spcAft>
                <a:spcPts val="0"/>
              </a:spcAft>
              <a:buSzPts val="1400"/>
              <a:buNone/>
            </a:pPr>
            <a:r>
              <a:rPr lang="en-US"/>
              <a:t>https://www.cacaponinstitute.org/discover/urban-tree-canopy/</a:t>
            </a:r>
            <a:endParaRPr/>
          </a:p>
        </p:txBody>
      </p:sp>
      <p:sp>
        <p:nvSpPr>
          <p:cNvPr id="518" name="Google Shape;518;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6" name="Google Shape;54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Riparian Forest Buffers in the Chesapeake Bay Watershed, Chesapeake Bay Program: </a:t>
            </a:r>
            <a:r>
              <a:rPr lang="en-US" sz="1200" b="0" i="0" u="none" strike="noStrike" cap="none">
                <a:solidFill>
                  <a:schemeClr val="dk1"/>
                </a:solidFill>
                <a:latin typeface="Calibri"/>
                <a:ea typeface="Calibri"/>
                <a:cs typeface="Calibri"/>
                <a:sym typeface="Calibri"/>
              </a:rPr>
              <a:t>https://nepis.epa.gov/Exe/ZyPURL.cgi?Dockey=P100VW0Y.txt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by W. Parson/Chesapeake Bay Program</a:t>
            </a:r>
            <a:endParaRPr/>
          </a:p>
        </p:txBody>
      </p:sp>
      <p:sp>
        <p:nvSpPr>
          <p:cNvPr id="547" name="Google Shape;54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Reforestation for MS4 Credit in Frederick County, MD: https://www.mwcog.org/file.aspx?&amp;A=xzNG1Ub%2FqJ7QZJ%2FEki8eZWHGdVHHr5xX8IFR0dfp23k%3D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Photo by W. Parson/Chesapeake Bay Program</a:t>
            </a:r>
            <a:endParaRPr/>
          </a:p>
        </p:txBody>
      </p:sp>
      <p:sp>
        <p:nvSpPr>
          <p:cNvPr id="560" name="Google Shape;560;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4" name="Google Shape;574;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References:</a:t>
            </a:r>
            <a:endParaRPr dirty="0"/>
          </a:p>
          <a:p>
            <a:pPr marL="0" lvl="0" indent="0" algn="l" rtl="0">
              <a:lnSpc>
                <a:spcPct val="100000"/>
              </a:lnSpc>
              <a:spcBef>
                <a:spcPts val="0"/>
              </a:spcBef>
              <a:spcAft>
                <a:spcPts val="0"/>
              </a:spcAft>
              <a:buSzPts val="1400"/>
              <a:buNone/>
            </a:pPr>
            <a:r>
              <a:rPr lang="en-US" dirty="0"/>
              <a:t>Healthy Watersheds Forest Retention Project Phases 1 &amp; 2 Final Report. https://</a:t>
            </a:r>
            <a:r>
              <a:rPr lang="en-US" dirty="0" err="1"/>
              <a:t>www.chesapeakebay.net</a:t>
            </a:r>
            <a:r>
              <a:rPr lang="en-US" dirty="0"/>
              <a:t>/documents/</a:t>
            </a:r>
            <a:r>
              <a:rPr lang="en-US" dirty="0" err="1"/>
              <a:t>Healthy_Watersheds_TMDL_Forest_Retention_Final_Report.pdf</a:t>
            </a:r>
            <a:endParaRPr dirty="0"/>
          </a:p>
          <a:p>
            <a:pPr marL="0" lvl="0" indent="0" algn="l" rtl="0">
              <a:lnSpc>
                <a:spcPct val="100000"/>
              </a:lnSpc>
              <a:spcBef>
                <a:spcPts val="0"/>
              </a:spcBef>
              <a:spcAft>
                <a:spcPts val="0"/>
              </a:spcAft>
              <a:buSzPts val="1400"/>
              <a:buNone/>
            </a:pP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Photo by Leslie Robertson for the National Association of State Foresters</a:t>
            </a:r>
            <a:endParaRPr lang="en-US" dirty="0"/>
          </a:p>
        </p:txBody>
      </p:sp>
      <p:sp>
        <p:nvSpPr>
          <p:cNvPr id="575" name="Google Shape;575;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4" name="Google Shape;59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References:</a:t>
            </a:r>
            <a:endParaRPr dirty="0"/>
          </a:p>
          <a:p>
            <a:pPr marL="0" lvl="0" indent="0" algn="l" rtl="0">
              <a:lnSpc>
                <a:spcPct val="100000"/>
              </a:lnSpc>
              <a:spcBef>
                <a:spcPts val="0"/>
              </a:spcBef>
              <a:spcAft>
                <a:spcPts val="0"/>
              </a:spcAft>
              <a:buSzPts val="1400"/>
              <a:buNone/>
            </a:pPr>
            <a:r>
              <a:rPr lang="en-US" dirty="0"/>
              <a:t>Chesapeake Bay Trust: Conservation Land-Use Policy Toolkit, page 61: https://</a:t>
            </a:r>
            <a:r>
              <a:rPr lang="en-US" dirty="0" err="1"/>
              <a:t>www.chesapeakebay.net</a:t>
            </a:r>
            <a:r>
              <a:rPr lang="en-US" dirty="0"/>
              <a:t>/</a:t>
            </a:r>
            <a:r>
              <a:rPr lang="en-US" dirty="0" err="1"/>
              <a:t>channel_files</a:t>
            </a:r>
            <a:r>
              <a:rPr lang="en-US" dirty="0"/>
              <a:t>/25323/chesapeake_land_use_policy_report_final_5-31-2017.pdf</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Photo by S. Ballard/Chesapeake Bay Program</a:t>
            </a:r>
            <a:endParaRPr dirty="0"/>
          </a:p>
        </p:txBody>
      </p:sp>
      <p:sp>
        <p:nvSpPr>
          <p:cNvPr id="595" name="Google Shape;59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Urban Tree Canopy Goal Setting Guide: https://www.chesapeakebay.net/documents/UTC_Guide_Final.pdf</a:t>
            </a:r>
            <a:endParaRPr/>
          </a:p>
        </p:txBody>
      </p:sp>
      <p:sp>
        <p:nvSpPr>
          <p:cNvPr id="610" name="Google Shape;610;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0" name="Google Shape;62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1" name="Google Shape;62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8" name="Google Shape;62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9" name="Google Shape;62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13d9f743952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0" name="Google Shape;650;g13d9f743952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1" name="Google Shape;651;g13d9f743952_0_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1" name="Google Shape;12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2274419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 name="Google Shape;14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cap="none" dirty="0">
                <a:solidFill>
                  <a:schemeClr val="dk1"/>
                </a:solidFill>
                <a:latin typeface="Calibri"/>
                <a:ea typeface="Calibri"/>
                <a:cs typeface="Calibri"/>
                <a:sym typeface="Calibri"/>
              </a:rPr>
              <a:t>Photo by Leslie Robertson for the National Association of State Foresters</a:t>
            </a:r>
            <a:endParaRPr dirty="0"/>
          </a:p>
        </p:txBody>
      </p:sp>
      <p:sp>
        <p:nvSpPr>
          <p:cNvPr id="141" name="Google Shape;14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Photos by W. Parson and S. Droter (Chesapeake Bay Program)</a:t>
            </a:r>
            <a:endParaRPr/>
          </a:p>
        </p:txBody>
      </p:sp>
      <p:sp>
        <p:nvSpPr>
          <p:cNvPr id="154" name="Google Shape;15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Photo by M. Rath/Chesapeake Bay Program</a:t>
            </a:r>
            <a:endParaRPr/>
          </a:p>
        </p:txBody>
      </p:sp>
      <p:sp>
        <p:nvSpPr>
          <p:cNvPr id="170" name="Google Shape;17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References:</a:t>
            </a:r>
            <a:endParaRPr dirty="0"/>
          </a:p>
          <a:p>
            <a:pPr marL="0" marR="0" lvl="0" indent="0" algn="l" rtl="0">
              <a:lnSpc>
                <a:spcPct val="100000"/>
              </a:lnSpc>
              <a:spcBef>
                <a:spcPts val="0"/>
              </a:spcBef>
              <a:spcAft>
                <a:spcPts val="0"/>
              </a:spcAft>
              <a:buClr>
                <a:schemeClr val="dk1"/>
              </a:buClr>
              <a:buSzPts val="1200"/>
              <a:buFont typeface="Calibri"/>
              <a:buNone/>
            </a:pPr>
            <a:r>
              <a:rPr lang="en-US" dirty="0"/>
              <a:t>Column 1:</a:t>
            </a:r>
            <a:endParaRPr dirty="0"/>
          </a:p>
          <a:p>
            <a:pPr marL="0" marR="0" lvl="0" indent="0" algn="l" rtl="0">
              <a:lnSpc>
                <a:spcPct val="100000"/>
              </a:lnSpc>
              <a:spcBef>
                <a:spcPts val="0"/>
              </a:spcBef>
              <a:spcAft>
                <a:spcPts val="0"/>
              </a:spcAft>
              <a:buClr>
                <a:schemeClr val="dk1"/>
              </a:buClr>
              <a:buSzPts val="1200"/>
              <a:buFont typeface="Calibri"/>
              <a:buNone/>
            </a:pPr>
            <a:r>
              <a:rPr lang="en-US" dirty="0"/>
              <a:t>Wolf, K.L. August 2007. City Trees and Property Values. Arborist News 16, 4: 34-36. https://</a:t>
            </a:r>
            <a:r>
              <a:rPr lang="en-US" dirty="0" err="1"/>
              <a:t>www.naturewithin.info</a:t>
            </a:r>
            <a:r>
              <a:rPr lang="en-US" dirty="0"/>
              <a:t>/Policy/</a:t>
            </a:r>
            <a:r>
              <a:rPr lang="en-US" dirty="0" err="1"/>
              <a:t>Hedonics.pdf</a:t>
            </a:r>
            <a:endParaRPr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https://</a:t>
            </a:r>
            <a:r>
              <a:rPr lang="en-US" sz="1200" b="0" i="0" u="none" strike="noStrike" dirty="0" err="1">
                <a:solidFill>
                  <a:schemeClr val="dk1"/>
                </a:solidFill>
                <a:latin typeface="Calibri"/>
                <a:ea typeface="Calibri"/>
                <a:cs typeface="Calibri"/>
                <a:sym typeface="Calibri"/>
              </a:rPr>
              <a:t>www.chesapeakebay.net</a:t>
            </a:r>
            <a:r>
              <a:rPr lang="en-US" sz="1200" b="0" i="0" u="none" strike="noStrike" dirty="0">
                <a:solidFill>
                  <a:schemeClr val="dk1"/>
                </a:solidFill>
                <a:latin typeface="Calibri"/>
                <a:ea typeface="Calibri"/>
                <a:cs typeface="Calibri"/>
                <a:sym typeface="Calibri"/>
              </a:rPr>
              <a:t>/issues/forests</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Column 2:</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err="1">
                <a:solidFill>
                  <a:schemeClr val="dk1"/>
                </a:solidFill>
                <a:latin typeface="Calibri"/>
                <a:ea typeface="Calibri"/>
                <a:cs typeface="Calibri"/>
                <a:sym typeface="Calibri"/>
              </a:rPr>
              <a:t>Clar</a:t>
            </a:r>
            <a:r>
              <a:rPr lang="en-US" sz="1200" b="0" i="0" u="none" strike="noStrike" dirty="0">
                <a:solidFill>
                  <a:schemeClr val="dk1"/>
                </a:solidFill>
                <a:latin typeface="Calibri"/>
                <a:ea typeface="Calibri"/>
                <a:cs typeface="Calibri"/>
                <a:sym typeface="Calibri"/>
              </a:rPr>
              <a:t>, M. (2005). Pembroke Woods: Lessons learned in the design and construction of an LID subdivision. In </a:t>
            </a:r>
            <a:r>
              <a:rPr lang="en-US" sz="1200" b="0" i="1" u="none" strike="noStrike" dirty="0">
                <a:solidFill>
                  <a:schemeClr val="dk1"/>
                </a:solidFill>
                <a:latin typeface="Calibri"/>
                <a:ea typeface="Calibri"/>
                <a:cs typeface="Calibri"/>
                <a:sym typeface="Calibri"/>
              </a:rPr>
              <a:t>Managing Watersheds for Human and Natural Impacts: Engineering, Ecological, and Economic Challenges</a:t>
            </a:r>
            <a:r>
              <a:rPr lang="en-US" sz="1200" b="0" i="0" u="none" strike="noStrike" dirty="0">
                <a:solidFill>
                  <a:schemeClr val="dk1"/>
                </a:solidFill>
                <a:latin typeface="Calibri"/>
                <a:ea typeface="Calibri"/>
                <a:cs typeface="Calibri"/>
                <a:sym typeface="Calibri"/>
              </a:rPr>
              <a:t> (pp. 1-9).</a:t>
            </a:r>
            <a:endParaRPr b="0" dirty="0">
              <a:solidFill>
                <a:schemeClr val="lt1"/>
              </a:solidFill>
              <a:latin typeface="Montserrat SemiBold"/>
              <a:ea typeface="Montserrat SemiBold"/>
              <a:cs typeface="Montserrat SemiBold"/>
              <a:sym typeface="Montserrat SemiBold"/>
            </a:endParaRPr>
          </a:p>
          <a:p>
            <a:pPr marL="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Wolf, K. L. (2005). Business district streetscapes, trees, and consumer response. </a:t>
            </a:r>
            <a:r>
              <a:rPr lang="en-US" sz="1200" b="0" i="1" u="none" strike="noStrike" dirty="0">
                <a:solidFill>
                  <a:schemeClr val="dk1"/>
                </a:solidFill>
                <a:latin typeface="Calibri"/>
                <a:ea typeface="Calibri"/>
                <a:cs typeface="Calibri"/>
                <a:sym typeface="Calibri"/>
              </a:rPr>
              <a:t>Journal of Forestry</a:t>
            </a:r>
            <a:r>
              <a:rPr lang="en-US" sz="1200" b="0" i="0" u="none" strike="noStrike" dirty="0">
                <a:solidFill>
                  <a:schemeClr val="dk1"/>
                </a:solidFill>
                <a:latin typeface="Calibri"/>
                <a:ea typeface="Calibri"/>
                <a:cs typeface="Calibri"/>
                <a:sym typeface="Calibri"/>
              </a:rPr>
              <a:t>, </a:t>
            </a:r>
            <a:r>
              <a:rPr lang="en-US" sz="1200" b="0" i="1" u="none" strike="noStrike" dirty="0">
                <a:solidFill>
                  <a:schemeClr val="dk1"/>
                </a:solidFill>
                <a:latin typeface="Calibri"/>
                <a:ea typeface="Calibri"/>
                <a:cs typeface="Calibri"/>
                <a:sym typeface="Calibri"/>
              </a:rPr>
              <a:t>103</a:t>
            </a:r>
            <a:r>
              <a:rPr lang="en-US" sz="1200" b="0" i="0" u="none" strike="noStrike" dirty="0">
                <a:solidFill>
                  <a:schemeClr val="dk1"/>
                </a:solidFill>
                <a:latin typeface="Calibri"/>
                <a:ea typeface="Calibri"/>
                <a:cs typeface="Calibri"/>
                <a:sym typeface="Calibri"/>
              </a:rPr>
              <a:t>(8), 396-400.</a:t>
            </a:r>
            <a:endParaRPr dirty="0"/>
          </a:p>
          <a:p>
            <a:pPr marL="0" lvl="0" indent="0" algn="l" rtl="0">
              <a:lnSpc>
                <a:spcPct val="100000"/>
              </a:lnSpc>
              <a:spcBef>
                <a:spcPts val="0"/>
              </a:spcBef>
              <a:spcAft>
                <a:spcPts val="0"/>
              </a:spcAft>
              <a:buClr>
                <a:schemeClr val="dk1"/>
              </a:buClr>
              <a:buSzPts val="1200"/>
              <a:buFont typeface="Calibri"/>
              <a:buNone/>
            </a:pPr>
            <a:r>
              <a:rPr lang="en-US" sz="1200" b="0" i="0" u="none" strike="noStrike" dirty="0" err="1">
                <a:solidFill>
                  <a:schemeClr val="dk1"/>
                </a:solidFill>
                <a:latin typeface="Calibri"/>
                <a:ea typeface="Calibri"/>
                <a:cs typeface="Calibri"/>
                <a:sym typeface="Calibri"/>
              </a:rPr>
              <a:t>Shoup</a:t>
            </a:r>
            <a:r>
              <a:rPr lang="en-US" sz="1200" b="0" i="0" u="none" strike="noStrike" dirty="0">
                <a:solidFill>
                  <a:schemeClr val="dk1"/>
                </a:solidFill>
                <a:latin typeface="Calibri"/>
                <a:ea typeface="Calibri"/>
                <a:cs typeface="Calibri"/>
                <a:sym typeface="Calibri"/>
              </a:rPr>
              <a:t>, L., &amp; Ewing, R. (2010). The economic benefits of open space, recreation facilities and walkable community design. </a:t>
            </a:r>
            <a:r>
              <a:rPr lang="en-US" sz="1200" b="0" i="1" u="none" strike="noStrike" dirty="0">
                <a:solidFill>
                  <a:schemeClr val="dk1"/>
                </a:solidFill>
                <a:latin typeface="Calibri"/>
                <a:ea typeface="Calibri"/>
                <a:cs typeface="Calibri"/>
                <a:sym typeface="Calibri"/>
              </a:rPr>
              <a:t>A Research Synthesis. Princeton, NJ, Active Living Research, a National Program of the Robert Wood Johnson Foundation</a:t>
            </a:r>
            <a:r>
              <a:rPr lang="en-US" sz="1200" b="0" i="0" u="none" strike="noStrike" dirty="0">
                <a:solidFill>
                  <a:schemeClr val="dk1"/>
                </a:solidFill>
                <a:latin typeface="Calibri"/>
                <a:ea typeface="Calibri"/>
                <a:cs typeface="Calibri"/>
                <a:sym typeface="Calibri"/>
              </a:rPr>
              <a:t>.</a:t>
            </a:r>
            <a:endParaRPr dirty="0"/>
          </a:p>
          <a:p>
            <a:pPr marL="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Column 3:</a:t>
            </a:r>
            <a:endParaRPr dirty="0"/>
          </a:p>
          <a:p>
            <a:pPr marL="0" marR="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https://</a:t>
            </a:r>
            <a:r>
              <a:rPr lang="en-US" sz="1200" b="0" i="0" u="none" strike="noStrike" dirty="0" err="1">
                <a:solidFill>
                  <a:schemeClr val="dk1"/>
                </a:solidFill>
                <a:latin typeface="Calibri"/>
                <a:ea typeface="Calibri"/>
                <a:cs typeface="Calibri"/>
                <a:sym typeface="Calibri"/>
              </a:rPr>
              <a:t>www.chesapeakebay.net</a:t>
            </a:r>
            <a:r>
              <a:rPr lang="en-US" sz="1200" b="0" i="0" u="none" strike="noStrike" dirty="0">
                <a:solidFill>
                  <a:schemeClr val="dk1"/>
                </a:solidFill>
                <a:latin typeface="Calibri"/>
                <a:ea typeface="Calibri"/>
                <a:cs typeface="Calibri"/>
                <a:sym typeface="Calibri"/>
              </a:rPr>
              <a:t>/content/publications/cbp_19673.pdf</a:t>
            </a:r>
            <a:endParaRPr dirty="0"/>
          </a:p>
          <a:p>
            <a:pPr marL="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Simpson, J. R. (2002). Improved estimates of tree-shade effects on residential energy use. </a:t>
            </a:r>
            <a:r>
              <a:rPr lang="en-US" sz="1200" b="0" i="1" u="none" strike="noStrike" dirty="0">
                <a:solidFill>
                  <a:schemeClr val="dk1"/>
                </a:solidFill>
                <a:latin typeface="Calibri"/>
                <a:ea typeface="Calibri"/>
                <a:cs typeface="Calibri"/>
                <a:sym typeface="Calibri"/>
              </a:rPr>
              <a:t>Energy and Buildings</a:t>
            </a:r>
            <a:r>
              <a:rPr lang="en-US" sz="1200" b="0" i="0" u="none" strike="noStrike" dirty="0">
                <a:solidFill>
                  <a:schemeClr val="dk1"/>
                </a:solidFill>
                <a:latin typeface="Calibri"/>
                <a:ea typeface="Calibri"/>
                <a:cs typeface="Calibri"/>
                <a:sym typeface="Calibri"/>
              </a:rPr>
              <a:t>, </a:t>
            </a:r>
            <a:r>
              <a:rPr lang="en-US" sz="1200" b="0" i="1" u="none" strike="noStrike" dirty="0">
                <a:solidFill>
                  <a:schemeClr val="dk1"/>
                </a:solidFill>
                <a:latin typeface="Calibri"/>
                <a:ea typeface="Calibri"/>
                <a:cs typeface="Calibri"/>
                <a:sym typeface="Calibri"/>
              </a:rPr>
              <a:t>34</a:t>
            </a:r>
            <a:r>
              <a:rPr lang="en-US" sz="1200" b="0" i="0" u="none" strike="noStrike" dirty="0">
                <a:solidFill>
                  <a:schemeClr val="dk1"/>
                </a:solidFill>
                <a:latin typeface="Calibri"/>
                <a:ea typeface="Calibri"/>
                <a:cs typeface="Calibri"/>
                <a:sym typeface="Calibri"/>
              </a:rPr>
              <a:t>(10), 1067-1076.</a:t>
            </a:r>
            <a:endParaRPr dirty="0"/>
          </a:p>
          <a:p>
            <a:pPr marL="0" lvl="0" indent="0" algn="l" rtl="0">
              <a:lnSpc>
                <a:spcPct val="100000"/>
              </a:lnSpc>
              <a:spcBef>
                <a:spcPts val="0"/>
              </a:spcBef>
              <a:spcAft>
                <a:spcPts val="0"/>
              </a:spcAft>
              <a:buClr>
                <a:schemeClr val="dk1"/>
              </a:buClr>
              <a:buSzPts val="1200"/>
              <a:buFont typeface="Calibri"/>
              <a:buNone/>
            </a:pPr>
            <a:r>
              <a:rPr lang="en-US" sz="1200" dirty="0">
                <a:solidFill>
                  <a:schemeClr val="dk1"/>
                </a:solidFill>
                <a:latin typeface="Calibri"/>
                <a:ea typeface="Calibri"/>
                <a:cs typeface="Calibri"/>
                <a:sym typeface="Calibri"/>
              </a:rPr>
              <a:t>McPherson, E. G., &amp; Rowntree, R. A. (1993). Energy conservation potential of urban tree planting. </a:t>
            </a:r>
            <a:r>
              <a:rPr lang="en-US" sz="1200" i="1" dirty="0">
                <a:solidFill>
                  <a:schemeClr val="dk1"/>
                </a:solidFill>
                <a:latin typeface="Calibri"/>
                <a:ea typeface="Calibri"/>
                <a:cs typeface="Calibri"/>
                <a:sym typeface="Calibri"/>
              </a:rPr>
              <a:t>Journal od Arboriculture, 19</a:t>
            </a:r>
            <a:r>
              <a:rPr lang="en-US" sz="1200" i="0" dirty="0">
                <a:solidFill>
                  <a:schemeClr val="dk1"/>
                </a:solidFill>
                <a:latin typeface="Calibri"/>
                <a:ea typeface="Calibri"/>
                <a:cs typeface="Calibri"/>
                <a:sym typeface="Calibri"/>
              </a:rPr>
              <a:t>(6), 321-331.</a:t>
            </a:r>
            <a:endParaRPr dirty="0"/>
          </a:p>
          <a:p>
            <a:pPr marL="0" lvl="0" indent="0" algn="l" rtl="0">
              <a:lnSpc>
                <a:spcPct val="100000"/>
              </a:lnSpc>
              <a:spcBef>
                <a:spcPts val="0"/>
              </a:spcBef>
              <a:spcAft>
                <a:spcPts val="0"/>
              </a:spcAft>
              <a:buClr>
                <a:schemeClr val="dk1"/>
              </a:buClr>
              <a:buSzPts val="1200"/>
              <a:buFont typeface="Calibri"/>
              <a:buNone/>
            </a:pPr>
            <a:endParaRPr sz="1200" b="0" i="0" u="none" strike="noStrike" dirty="0">
              <a:solidFill>
                <a:schemeClr val="dk1"/>
              </a:solidFill>
              <a:latin typeface="Calibri"/>
              <a:ea typeface="Calibri"/>
              <a:cs typeface="Calibri"/>
              <a:sym typeface="Calibri"/>
            </a:endParaRPr>
          </a:p>
          <a:p>
            <a:pPr marL="0" lvl="0" indent="0" algn="l" rtl="0">
              <a:lnSpc>
                <a:spcPct val="100000"/>
              </a:lnSpc>
              <a:spcBef>
                <a:spcPts val="0"/>
              </a:spcBef>
              <a:spcAft>
                <a:spcPts val="0"/>
              </a:spcAft>
              <a:buClr>
                <a:schemeClr val="dk1"/>
              </a:buClr>
              <a:buSzPts val="1200"/>
              <a:buFont typeface="Calibri"/>
              <a:buNone/>
            </a:pPr>
            <a:r>
              <a:rPr lang="en-US" sz="1200" b="0" i="0" u="none" strike="noStrike" dirty="0">
                <a:solidFill>
                  <a:schemeClr val="dk1"/>
                </a:solidFill>
                <a:latin typeface="Calibri"/>
                <a:ea typeface="Calibri"/>
                <a:cs typeface="Calibri"/>
                <a:sym typeface="Calibri"/>
              </a:rPr>
              <a:t>Photos by W. Parson/</a:t>
            </a:r>
            <a:r>
              <a:rPr lang="en-US" dirty="0"/>
              <a:t>Chesapeake Bay Program and </a:t>
            </a:r>
            <a:r>
              <a:rPr lang="en-US" sz="1200" b="0" i="0" u="none" strike="noStrike" cap="none" dirty="0">
                <a:solidFill>
                  <a:schemeClr val="dk1"/>
                </a:solidFill>
                <a:latin typeface="Calibri"/>
                <a:ea typeface="Calibri"/>
                <a:cs typeface="Calibri"/>
                <a:sym typeface="Calibri"/>
              </a:rPr>
              <a:t>Leslie Robertson for the National Association of State Foresters</a:t>
            </a:r>
            <a:endParaRPr sz="1200" b="0" i="0" u="none" strike="noStrike" dirty="0">
              <a:solidFill>
                <a:schemeClr val="dk1"/>
              </a:solidFill>
              <a:latin typeface="Calibri"/>
              <a:ea typeface="Calibri"/>
              <a:cs typeface="Calibri"/>
              <a:sym typeface="Calibri"/>
            </a:endParaRPr>
          </a:p>
        </p:txBody>
      </p:sp>
      <p:sp>
        <p:nvSpPr>
          <p:cNvPr id="177" name="Google Shape;17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References:</a:t>
            </a:r>
            <a:endParaRPr/>
          </a:p>
          <a:p>
            <a:pPr marL="0" lvl="0" indent="0" algn="l" rtl="0">
              <a:lnSpc>
                <a:spcPct val="100000"/>
              </a:lnSpc>
              <a:spcBef>
                <a:spcPts val="0"/>
              </a:spcBef>
              <a:spcAft>
                <a:spcPts val="0"/>
              </a:spcAft>
              <a:buSzPts val="1400"/>
              <a:buNone/>
            </a:pPr>
            <a:r>
              <a:rPr lang="en-US"/>
              <a:t>The Outdoor Recreation Economy (Outdoor Industry Association) https://outdoorindustry.org/resource/2017-outdoor-recreation-economy-report/</a:t>
            </a:r>
            <a:endParaRPr/>
          </a:p>
          <a:p>
            <a:pPr marL="0" lvl="0" indent="0" algn="l" rtl="0">
              <a:lnSpc>
                <a:spcPct val="100000"/>
              </a:lnSpc>
              <a:spcBef>
                <a:spcPts val="0"/>
              </a:spcBef>
              <a:spcAft>
                <a:spcPts val="0"/>
              </a:spcAft>
              <a:buSzPts val="1400"/>
              <a:buNone/>
            </a:pPr>
            <a:r>
              <a:rPr lang="en-US"/>
              <a:t>The Bureau of Economic Analysis https://www.bea.gov/data/special-topics/outdoor-recreation</a:t>
            </a:r>
            <a:endParaRPr/>
          </a:p>
        </p:txBody>
      </p:sp>
      <p:sp>
        <p:nvSpPr>
          <p:cNvPr id="220" name="Google Shape;220;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
        <p:cNvGrpSpPr/>
        <p:nvPr/>
      </p:nvGrpSpPr>
      <p:grpSpPr>
        <a:xfrm>
          <a:off x="0" y="0"/>
          <a:ext cx="0" cy="0"/>
          <a:chOff x="0" y="0"/>
          <a:chExt cx="0" cy="0"/>
        </a:xfrm>
      </p:grpSpPr>
      <p:sp>
        <p:nvSpPr>
          <p:cNvPr id="17" name="Google Shape;17;p3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Montserrat"/>
              <a:buNone/>
              <a:defRPr sz="6000">
                <a:latin typeface="Montserrat"/>
                <a:ea typeface="Montserrat"/>
                <a:cs typeface="Montserrat"/>
                <a:sym typeface="Montserra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20000"/>
              </a:lnSpc>
              <a:spcBef>
                <a:spcPts val="1000"/>
              </a:spcBef>
              <a:spcAft>
                <a:spcPts val="0"/>
              </a:spcAft>
              <a:buClr>
                <a:schemeClr val="lt1"/>
              </a:buClr>
              <a:buSzPts val="2400"/>
              <a:buNone/>
              <a:defRPr sz="2400">
                <a:latin typeface="Montserrat"/>
                <a:ea typeface="Montserrat"/>
                <a:cs typeface="Montserrat"/>
                <a:sym typeface="Montserrat"/>
              </a:defRPr>
            </a:lvl1pPr>
            <a:lvl2pPr lvl="1" algn="ctr">
              <a:lnSpc>
                <a:spcPct val="120000"/>
              </a:lnSpc>
              <a:spcBef>
                <a:spcPts val="500"/>
              </a:spcBef>
              <a:spcAft>
                <a:spcPts val="0"/>
              </a:spcAft>
              <a:buClr>
                <a:schemeClr val="lt1"/>
              </a:buClr>
              <a:buSzPts val="2000"/>
              <a:buNone/>
              <a:defRPr sz="2000"/>
            </a:lvl2pPr>
            <a:lvl3pPr lvl="2" algn="ctr">
              <a:lnSpc>
                <a:spcPct val="120000"/>
              </a:lnSpc>
              <a:spcBef>
                <a:spcPts val="500"/>
              </a:spcBef>
              <a:spcAft>
                <a:spcPts val="0"/>
              </a:spcAft>
              <a:buClr>
                <a:schemeClr val="lt1"/>
              </a:buClr>
              <a:buSzPts val="1800"/>
              <a:buNone/>
              <a:defRPr sz="1800"/>
            </a:lvl3pPr>
            <a:lvl4pPr lvl="3" algn="ctr">
              <a:lnSpc>
                <a:spcPct val="120000"/>
              </a:lnSpc>
              <a:spcBef>
                <a:spcPts val="500"/>
              </a:spcBef>
              <a:spcAft>
                <a:spcPts val="0"/>
              </a:spcAft>
              <a:buClr>
                <a:schemeClr val="lt1"/>
              </a:buClr>
              <a:buSzPts val="1600"/>
              <a:buNone/>
              <a:defRPr sz="1600"/>
            </a:lvl4pPr>
            <a:lvl5pPr lvl="4" algn="ctr">
              <a:lnSpc>
                <a:spcPct val="12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3"/>
        <p:cNvGrpSpPr/>
        <p:nvPr/>
      </p:nvGrpSpPr>
      <p:grpSpPr>
        <a:xfrm>
          <a:off x="0" y="0"/>
          <a:ext cx="0" cy="0"/>
          <a:chOff x="0" y="0"/>
          <a:chExt cx="0" cy="0"/>
        </a:xfrm>
      </p:grpSpPr>
      <p:sp>
        <p:nvSpPr>
          <p:cNvPr id="74" name="Google Shape;74;p40"/>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40"/>
          <p:cNvSpPr txBox="1">
            <a:spLocks noGrp="1"/>
          </p:cNvSpPr>
          <p:nvPr>
            <p:ph type="body" idx="1"/>
          </p:nvPr>
        </p:nvSpPr>
        <p:spPr>
          <a:xfrm rot="5400000">
            <a:off x="3678929" y="-1497908"/>
            <a:ext cx="4834142"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9"/>
        <p:cNvGrpSpPr/>
        <p:nvPr/>
      </p:nvGrpSpPr>
      <p:grpSpPr>
        <a:xfrm>
          <a:off x="0" y="0"/>
          <a:ext cx="0" cy="0"/>
          <a:chOff x="0" y="0"/>
          <a:chExt cx="0" cy="0"/>
        </a:xfrm>
      </p:grpSpPr>
      <p:sp>
        <p:nvSpPr>
          <p:cNvPr id="80" name="Google Shape;80;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solidFill>
          <a:schemeClr val="lt1"/>
        </a:solidFill>
        <a:effectLst/>
      </p:bgPr>
    </p:bg>
    <p:spTree>
      <p:nvGrpSpPr>
        <p:cNvPr id="1" name="Shape 22"/>
        <p:cNvGrpSpPr/>
        <p:nvPr/>
      </p:nvGrpSpPr>
      <p:grpSpPr>
        <a:xfrm>
          <a:off x="0" y="0"/>
          <a:ext cx="0" cy="0"/>
          <a:chOff x="0" y="0"/>
          <a:chExt cx="0" cy="0"/>
        </a:xfrm>
      </p:grpSpPr>
      <p:sp>
        <p:nvSpPr>
          <p:cNvPr id="23" name="Google Shape;23;p32"/>
          <p:cNvSpPr txBox="1">
            <a:spLocks noGrp="1"/>
          </p:cNvSpPr>
          <p:nvPr>
            <p:ph type="body" idx="1"/>
          </p:nvPr>
        </p:nvSpPr>
        <p:spPr>
          <a:xfrm>
            <a:off x="112643" y="1011929"/>
            <a:ext cx="10515600" cy="4834142"/>
          </a:xfrm>
          <a:prstGeom prst="rect">
            <a:avLst/>
          </a:prstGeom>
          <a:noFill/>
          <a:ln>
            <a:noFill/>
          </a:ln>
        </p:spPr>
        <p:txBody>
          <a:bodyPr spcFirstLastPara="1" wrap="square" lIns="91425" tIns="45700" rIns="91425" bIns="45700" anchor="t" anchorCtr="0">
            <a:normAutofit/>
          </a:bodyPr>
          <a:lstStyle>
            <a:lvl1pPr marL="457200" lvl="0" indent="-406400" algn="l">
              <a:lnSpc>
                <a:spcPct val="120000"/>
              </a:lnSpc>
              <a:spcBef>
                <a:spcPts val="1000"/>
              </a:spcBef>
              <a:spcAft>
                <a:spcPts val="0"/>
              </a:spcAft>
              <a:buClr>
                <a:schemeClr val="dk1"/>
              </a:buClr>
              <a:buSzPts val="2800"/>
              <a:buChar char="•"/>
              <a:defRPr>
                <a:solidFill>
                  <a:schemeClr val="dk1"/>
                </a:solidFill>
                <a:latin typeface="Century Gothic"/>
                <a:ea typeface="Century Gothic"/>
                <a:cs typeface="Century Gothic"/>
                <a:sym typeface="Century Gothic"/>
              </a:defRPr>
            </a:lvl1pPr>
            <a:lvl2pPr marL="914400" lvl="1" indent="-381000" algn="l">
              <a:lnSpc>
                <a:spcPct val="120000"/>
              </a:lnSpc>
              <a:spcBef>
                <a:spcPts val="500"/>
              </a:spcBef>
              <a:spcAft>
                <a:spcPts val="0"/>
              </a:spcAft>
              <a:buClr>
                <a:schemeClr val="dk1"/>
              </a:buClr>
              <a:buSzPts val="2400"/>
              <a:buChar char="•"/>
              <a:defRPr>
                <a:solidFill>
                  <a:schemeClr val="dk1"/>
                </a:solidFill>
                <a:latin typeface="Century Gothic"/>
                <a:ea typeface="Century Gothic"/>
                <a:cs typeface="Century Gothic"/>
                <a:sym typeface="Century Gothic"/>
              </a:defRPr>
            </a:lvl2pPr>
            <a:lvl3pPr marL="1371600" lvl="2" indent="-355600" algn="l">
              <a:lnSpc>
                <a:spcPct val="120000"/>
              </a:lnSpc>
              <a:spcBef>
                <a:spcPts val="500"/>
              </a:spcBef>
              <a:spcAft>
                <a:spcPts val="0"/>
              </a:spcAft>
              <a:buClr>
                <a:schemeClr val="dk1"/>
              </a:buClr>
              <a:buSzPts val="2000"/>
              <a:buChar char="•"/>
              <a:defRPr>
                <a:solidFill>
                  <a:schemeClr val="dk1"/>
                </a:solidFill>
                <a:latin typeface="Century Gothic"/>
                <a:ea typeface="Century Gothic"/>
                <a:cs typeface="Century Gothic"/>
                <a:sym typeface="Century Gothic"/>
              </a:defRPr>
            </a:lvl3pPr>
            <a:lvl4pPr marL="1828800" lvl="3"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4pPr>
            <a:lvl5pPr marL="2286000" lvl="4" indent="-342900" algn="l">
              <a:lnSpc>
                <a:spcPct val="120000"/>
              </a:lnSpc>
              <a:spcBef>
                <a:spcPts val="500"/>
              </a:spcBef>
              <a:spcAft>
                <a:spcPts val="0"/>
              </a:spcAft>
              <a:buClr>
                <a:schemeClr val="dk1"/>
              </a:buClr>
              <a:buSzPts val="1800"/>
              <a:buChar char="•"/>
              <a:defRPr>
                <a:solidFill>
                  <a:schemeClr val="dk1"/>
                </a:solidFill>
                <a:latin typeface="Century Gothic"/>
                <a:ea typeface="Century Gothic"/>
                <a:cs typeface="Century Gothic"/>
                <a:sym typeface="Century Gothic"/>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7" name="Google Shape;27;p32"/>
          <p:cNvSpPr txBox="1">
            <a:spLocks noGrp="1"/>
          </p:cNvSpPr>
          <p:nvPr>
            <p:ph type="title"/>
          </p:nvPr>
        </p:nvSpPr>
        <p:spPr>
          <a:xfrm>
            <a:off x="329838" y="0"/>
            <a:ext cx="6375762" cy="864704"/>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2"/>
              </a:buClr>
              <a:buSzPts val="2800"/>
              <a:buFont typeface="Impact"/>
              <a:buNone/>
              <a:defRPr sz="2800" b="0">
                <a:solidFill>
                  <a:schemeClr val="dk2"/>
                </a:solidFill>
                <a:latin typeface="Impact"/>
                <a:ea typeface="Impact"/>
                <a:cs typeface="Impact"/>
                <a:sym typeface="Impac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3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6000"/>
              <a:buFont typeface="Arial"/>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rgbClr val="8B8B8B"/>
              </a:buClr>
              <a:buSzPts val="2400"/>
              <a:buNone/>
              <a:defRPr sz="2400">
                <a:solidFill>
                  <a:srgbClr val="8B8B8B"/>
                </a:solidFill>
              </a:defRPr>
            </a:lvl1pPr>
            <a:lvl2pPr marL="914400" lvl="1" indent="-228600" algn="l">
              <a:lnSpc>
                <a:spcPct val="120000"/>
              </a:lnSpc>
              <a:spcBef>
                <a:spcPts val="500"/>
              </a:spcBef>
              <a:spcAft>
                <a:spcPts val="0"/>
              </a:spcAft>
              <a:buClr>
                <a:srgbClr val="8B8B8B"/>
              </a:buClr>
              <a:buSzPts val="2000"/>
              <a:buNone/>
              <a:defRPr sz="2000">
                <a:solidFill>
                  <a:srgbClr val="8B8B8B"/>
                </a:solidFill>
              </a:defRPr>
            </a:lvl2pPr>
            <a:lvl3pPr marL="1371600" lvl="2" indent="-228600" algn="l">
              <a:lnSpc>
                <a:spcPct val="120000"/>
              </a:lnSpc>
              <a:spcBef>
                <a:spcPts val="500"/>
              </a:spcBef>
              <a:spcAft>
                <a:spcPts val="0"/>
              </a:spcAft>
              <a:buClr>
                <a:srgbClr val="8B8B8B"/>
              </a:buClr>
              <a:buSzPts val="1800"/>
              <a:buNone/>
              <a:defRPr sz="1800">
                <a:solidFill>
                  <a:srgbClr val="8B8B8B"/>
                </a:solidFill>
              </a:defRPr>
            </a:lvl3pPr>
            <a:lvl4pPr marL="1828800" lvl="3" indent="-228600" algn="l">
              <a:lnSpc>
                <a:spcPct val="120000"/>
              </a:lnSpc>
              <a:spcBef>
                <a:spcPts val="500"/>
              </a:spcBef>
              <a:spcAft>
                <a:spcPts val="0"/>
              </a:spcAft>
              <a:buClr>
                <a:srgbClr val="8B8B8B"/>
              </a:buClr>
              <a:buSzPts val="1600"/>
              <a:buNone/>
              <a:defRPr sz="1600">
                <a:solidFill>
                  <a:srgbClr val="8B8B8B"/>
                </a:solidFill>
              </a:defRPr>
            </a:lvl4pPr>
            <a:lvl5pPr marL="2286000" lvl="4" indent="-228600" algn="l">
              <a:lnSpc>
                <a:spcPct val="120000"/>
              </a:lnSpc>
              <a:spcBef>
                <a:spcPts val="500"/>
              </a:spcBef>
              <a:spcAft>
                <a:spcPts val="0"/>
              </a:spcAft>
              <a:buClr>
                <a:srgbClr val="8B8B8B"/>
              </a:buClr>
              <a:buSzPts val="1600"/>
              <a:buNone/>
              <a:defRPr sz="1600">
                <a:solidFill>
                  <a:srgbClr val="8B8B8B"/>
                </a:solidFill>
              </a:defRPr>
            </a:lvl5pPr>
            <a:lvl6pPr marL="2743200" lvl="5" indent="-228600" algn="l">
              <a:lnSpc>
                <a:spcPct val="90000"/>
              </a:lnSpc>
              <a:spcBef>
                <a:spcPts val="500"/>
              </a:spcBef>
              <a:spcAft>
                <a:spcPts val="0"/>
              </a:spcAft>
              <a:buClr>
                <a:srgbClr val="8B8B8B"/>
              </a:buClr>
              <a:buSzPts val="1600"/>
              <a:buNone/>
              <a:defRPr sz="1600">
                <a:solidFill>
                  <a:srgbClr val="8B8B8B"/>
                </a:solidFill>
              </a:defRPr>
            </a:lvl6pPr>
            <a:lvl7pPr marL="3200400" lvl="6" indent="-228600" algn="l">
              <a:lnSpc>
                <a:spcPct val="90000"/>
              </a:lnSpc>
              <a:spcBef>
                <a:spcPts val="500"/>
              </a:spcBef>
              <a:spcAft>
                <a:spcPts val="0"/>
              </a:spcAft>
              <a:buClr>
                <a:srgbClr val="8B8B8B"/>
              </a:buClr>
              <a:buSzPts val="1600"/>
              <a:buNone/>
              <a:defRPr sz="1600">
                <a:solidFill>
                  <a:srgbClr val="8B8B8B"/>
                </a:solidFill>
              </a:defRPr>
            </a:lvl7pPr>
            <a:lvl8pPr marL="3657600" lvl="7" indent="-228600" algn="l">
              <a:lnSpc>
                <a:spcPct val="90000"/>
              </a:lnSpc>
              <a:spcBef>
                <a:spcPts val="500"/>
              </a:spcBef>
              <a:spcAft>
                <a:spcPts val="0"/>
              </a:spcAft>
              <a:buClr>
                <a:srgbClr val="8B8B8B"/>
              </a:buClr>
              <a:buSzPts val="1600"/>
              <a:buNone/>
              <a:defRPr sz="1600">
                <a:solidFill>
                  <a:srgbClr val="8B8B8B"/>
                </a:solidFill>
              </a:defRPr>
            </a:lvl8pPr>
            <a:lvl9pPr marL="4114800" lvl="8" indent="-228600" algn="l">
              <a:lnSpc>
                <a:spcPct val="90000"/>
              </a:lnSpc>
              <a:spcBef>
                <a:spcPts val="500"/>
              </a:spcBef>
              <a:spcAft>
                <a:spcPts val="0"/>
              </a:spcAft>
              <a:buClr>
                <a:srgbClr val="8B8B8B"/>
              </a:buClr>
              <a:buSzPts val="1600"/>
              <a:buNone/>
              <a:defRPr sz="1600">
                <a:solidFill>
                  <a:srgbClr val="8B8B8B"/>
                </a:solidFill>
              </a:defRPr>
            </a:lvl9pPr>
          </a:lstStyle>
          <a:p>
            <a:endParaRPr/>
          </a:p>
        </p:txBody>
      </p:sp>
      <p:sp>
        <p:nvSpPr>
          <p:cNvPr id="35" name="Google Shape;3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5"/>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5"/>
        <p:cNvGrpSpPr/>
        <p:nvPr/>
      </p:nvGrpSpPr>
      <p:grpSpPr>
        <a:xfrm>
          <a:off x="0" y="0"/>
          <a:ext cx="0" cy="0"/>
          <a:chOff x="0" y="0"/>
          <a:chExt cx="0" cy="0"/>
        </a:xfrm>
      </p:grpSpPr>
      <p:sp>
        <p:nvSpPr>
          <p:cNvPr id="46" name="Google Shape;46;p3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3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20000"/>
              </a:lnSpc>
              <a:spcBef>
                <a:spcPts val="1000"/>
              </a:spcBef>
              <a:spcAft>
                <a:spcPts val="0"/>
              </a:spcAft>
              <a:buClr>
                <a:schemeClr val="lt1"/>
              </a:buClr>
              <a:buSzPts val="2400"/>
              <a:buNone/>
              <a:defRPr sz="2400" b="1"/>
            </a:lvl1pPr>
            <a:lvl2pPr marL="914400" lvl="1" indent="-228600" algn="l">
              <a:lnSpc>
                <a:spcPct val="120000"/>
              </a:lnSpc>
              <a:spcBef>
                <a:spcPts val="500"/>
              </a:spcBef>
              <a:spcAft>
                <a:spcPts val="0"/>
              </a:spcAft>
              <a:buClr>
                <a:schemeClr val="lt1"/>
              </a:buClr>
              <a:buSzPts val="2000"/>
              <a:buNone/>
              <a:defRPr sz="2000" b="1"/>
            </a:lvl2pPr>
            <a:lvl3pPr marL="1371600" lvl="2" indent="-228600" algn="l">
              <a:lnSpc>
                <a:spcPct val="120000"/>
              </a:lnSpc>
              <a:spcBef>
                <a:spcPts val="500"/>
              </a:spcBef>
              <a:spcAft>
                <a:spcPts val="0"/>
              </a:spcAft>
              <a:buClr>
                <a:schemeClr val="lt1"/>
              </a:buClr>
              <a:buSzPts val="1800"/>
              <a:buNone/>
              <a:defRPr sz="1800" b="1"/>
            </a:lvl3pPr>
            <a:lvl4pPr marL="1828800" lvl="3" indent="-228600" algn="l">
              <a:lnSpc>
                <a:spcPct val="120000"/>
              </a:lnSpc>
              <a:spcBef>
                <a:spcPts val="500"/>
              </a:spcBef>
              <a:spcAft>
                <a:spcPts val="0"/>
              </a:spcAft>
              <a:buClr>
                <a:schemeClr val="lt1"/>
              </a:buClr>
              <a:buSzPts val="1600"/>
              <a:buNone/>
              <a:defRPr sz="1600" b="1"/>
            </a:lvl4pPr>
            <a:lvl5pPr marL="2286000" lvl="4" indent="-228600" algn="l">
              <a:lnSpc>
                <a:spcPct val="12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0" name="Google Shape;50;p3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1000"/>
              </a:spcBef>
              <a:spcAft>
                <a:spcPts val="0"/>
              </a:spcAft>
              <a:buClr>
                <a:schemeClr val="lt1"/>
              </a:buClr>
              <a:buSzPts val="1800"/>
              <a:buChar char="•"/>
              <a:defRPr/>
            </a:lvl1pPr>
            <a:lvl2pPr marL="914400" lvl="1" indent="-342900" algn="l">
              <a:lnSpc>
                <a:spcPct val="120000"/>
              </a:lnSpc>
              <a:spcBef>
                <a:spcPts val="500"/>
              </a:spcBef>
              <a:spcAft>
                <a:spcPts val="0"/>
              </a:spcAft>
              <a:buClr>
                <a:schemeClr val="lt1"/>
              </a:buClr>
              <a:buSzPts val="1800"/>
              <a:buChar char="•"/>
              <a:defRPr/>
            </a:lvl2pPr>
            <a:lvl3pPr marL="1371600" lvl="2" indent="-342900" algn="l">
              <a:lnSpc>
                <a:spcPct val="120000"/>
              </a:lnSpc>
              <a:spcBef>
                <a:spcPts val="500"/>
              </a:spcBef>
              <a:spcAft>
                <a:spcPts val="0"/>
              </a:spcAft>
              <a:buClr>
                <a:schemeClr val="lt1"/>
              </a:buClr>
              <a:buSzPts val="1800"/>
              <a:buChar char="•"/>
              <a:defRPr/>
            </a:lvl3pPr>
            <a:lvl4pPr marL="1828800" lvl="3" indent="-342900" algn="l">
              <a:lnSpc>
                <a:spcPct val="120000"/>
              </a:lnSpc>
              <a:spcBef>
                <a:spcPts val="500"/>
              </a:spcBef>
              <a:spcAft>
                <a:spcPts val="0"/>
              </a:spcAft>
              <a:buClr>
                <a:schemeClr val="lt1"/>
              </a:buClr>
              <a:buSzPts val="1800"/>
              <a:buChar char="•"/>
              <a:defRPr/>
            </a:lvl4pPr>
            <a:lvl5pPr marL="2286000" lvl="4" indent="-342900" algn="l">
              <a:lnSpc>
                <a:spcPct val="12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4"/>
        <p:cNvGrpSpPr/>
        <p:nvPr/>
      </p:nvGrpSpPr>
      <p:grpSpPr>
        <a:xfrm>
          <a:off x="0" y="0"/>
          <a:ext cx="0" cy="0"/>
          <a:chOff x="0" y="0"/>
          <a:chExt cx="0" cy="0"/>
        </a:xfrm>
      </p:grpSpPr>
      <p:sp>
        <p:nvSpPr>
          <p:cNvPr id="55" name="Google Shape;55;p37"/>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9"/>
        <p:cNvGrpSpPr/>
        <p:nvPr/>
      </p:nvGrpSpPr>
      <p:grpSpPr>
        <a:xfrm>
          <a:off x="0" y="0"/>
          <a:ext cx="0" cy="0"/>
          <a:chOff x="0" y="0"/>
          <a:chExt cx="0" cy="0"/>
        </a:xfrm>
      </p:grpSpPr>
      <p:sp>
        <p:nvSpPr>
          <p:cNvPr id="60" name="Google Shape;60;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120000"/>
              </a:lnSpc>
              <a:spcBef>
                <a:spcPts val="1000"/>
              </a:spcBef>
              <a:spcAft>
                <a:spcPts val="0"/>
              </a:spcAft>
              <a:buClr>
                <a:schemeClr val="lt1"/>
              </a:buClr>
              <a:buSzPts val="3200"/>
              <a:buChar char="•"/>
              <a:defRPr sz="3200"/>
            </a:lvl1pPr>
            <a:lvl2pPr marL="914400" lvl="1" indent="-406400" algn="l">
              <a:lnSpc>
                <a:spcPct val="120000"/>
              </a:lnSpc>
              <a:spcBef>
                <a:spcPts val="500"/>
              </a:spcBef>
              <a:spcAft>
                <a:spcPts val="0"/>
              </a:spcAft>
              <a:buClr>
                <a:schemeClr val="lt1"/>
              </a:buClr>
              <a:buSzPts val="2800"/>
              <a:buChar char="•"/>
              <a:defRPr sz="2800"/>
            </a:lvl2pPr>
            <a:lvl3pPr marL="1371600" lvl="2" indent="-381000" algn="l">
              <a:lnSpc>
                <a:spcPct val="120000"/>
              </a:lnSpc>
              <a:spcBef>
                <a:spcPts val="500"/>
              </a:spcBef>
              <a:spcAft>
                <a:spcPts val="0"/>
              </a:spcAft>
              <a:buClr>
                <a:schemeClr val="lt1"/>
              </a:buClr>
              <a:buSzPts val="2400"/>
              <a:buChar char="•"/>
              <a:defRPr sz="2400"/>
            </a:lvl3pPr>
            <a:lvl4pPr marL="1828800" lvl="3" indent="-355600" algn="l">
              <a:lnSpc>
                <a:spcPct val="120000"/>
              </a:lnSpc>
              <a:spcBef>
                <a:spcPts val="500"/>
              </a:spcBef>
              <a:spcAft>
                <a:spcPts val="0"/>
              </a:spcAft>
              <a:buClr>
                <a:schemeClr val="lt1"/>
              </a:buClr>
              <a:buSzPts val="2000"/>
              <a:buChar char="•"/>
              <a:defRPr sz="2000"/>
            </a:lvl4pPr>
            <a:lvl5pPr marL="2286000" lvl="4" indent="-355600" algn="l">
              <a:lnSpc>
                <a:spcPct val="12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9"/>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120000"/>
              </a:lnSpc>
              <a:spcBef>
                <a:spcPts val="1000"/>
              </a:spcBef>
              <a:spcAft>
                <a:spcPts val="0"/>
              </a:spcAft>
              <a:buClr>
                <a:schemeClr val="lt1"/>
              </a:buClr>
              <a:buSzPts val="3200"/>
              <a:buFont typeface="Arial"/>
              <a:buNone/>
              <a:defRPr sz="3200" b="0" i="0" u="none" strike="noStrike" cap="none">
                <a:solidFill>
                  <a:schemeClr val="lt1"/>
                </a:solidFill>
                <a:latin typeface="Montserrat"/>
                <a:ea typeface="Montserrat"/>
                <a:cs typeface="Montserrat"/>
                <a:sym typeface="Montserrat"/>
              </a:defRPr>
            </a:lvl1pPr>
            <a:lvl2pPr marR="0" lvl="1" algn="l" rtl="0">
              <a:lnSpc>
                <a:spcPct val="120000"/>
              </a:lnSpc>
              <a:spcBef>
                <a:spcPts val="500"/>
              </a:spcBef>
              <a:spcAft>
                <a:spcPts val="0"/>
              </a:spcAft>
              <a:buClr>
                <a:schemeClr val="lt1"/>
              </a:buClr>
              <a:buSzPts val="2800"/>
              <a:buFont typeface="Arial"/>
              <a:buNone/>
              <a:defRPr sz="2800" b="0" i="0" u="none" strike="noStrike" cap="none">
                <a:solidFill>
                  <a:schemeClr val="lt1"/>
                </a:solidFill>
                <a:latin typeface="Montserrat"/>
                <a:ea typeface="Montserrat"/>
                <a:cs typeface="Montserrat"/>
                <a:sym typeface="Montserrat"/>
              </a:defRPr>
            </a:lvl2pPr>
            <a:lvl3pPr marR="0" lvl="2" algn="l" rtl="0">
              <a:lnSpc>
                <a:spcPct val="120000"/>
              </a:lnSpc>
              <a:spcBef>
                <a:spcPts val="500"/>
              </a:spcBef>
              <a:spcAft>
                <a:spcPts val="0"/>
              </a:spcAft>
              <a:buClr>
                <a:schemeClr val="lt1"/>
              </a:buClr>
              <a:buSzPts val="2400"/>
              <a:buFont typeface="Arial"/>
              <a:buNone/>
              <a:defRPr sz="2400" b="0" i="0" u="none" strike="noStrike" cap="none">
                <a:solidFill>
                  <a:schemeClr val="lt1"/>
                </a:solidFill>
                <a:latin typeface="Montserrat"/>
                <a:ea typeface="Montserrat"/>
                <a:cs typeface="Montserrat"/>
                <a:sym typeface="Montserrat"/>
              </a:defRPr>
            </a:lvl3pPr>
            <a:lvl4pPr marR="0" lvl="3"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Montserrat"/>
                <a:ea typeface="Montserrat"/>
                <a:cs typeface="Montserrat"/>
                <a:sym typeface="Montserrat"/>
              </a:defRPr>
            </a:lvl4pPr>
            <a:lvl5pPr marR="0" lvl="4" algn="l" rtl="0">
              <a:lnSpc>
                <a:spcPct val="120000"/>
              </a:lnSpc>
              <a:spcBef>
                <a:spcPts val="500"/>
              </a:spcBef>
              <a:spcAft>
                <a:spcPts val="0"/>
              </a:spcAft>
              <a:buClr>
                <a:schemeClr val="lt1"/>
              </a:buClr>
              <a:buSzPts val="2000"/>
              <a:buFont typeface="Arial"/>
              <a:buNone/>
              <a:defRPr sz="2000" b="0" i="0" u="none" strike="noStrike" cap="none">
                <a:solidFill>
                  <a:schemeClr val="lt1"/>
                </a:solidFill>
                <a:latin typeface="Montserrat"/>
                <a:ea typeface="Montserrat"/>
                <a:cs typeface="Montserrat"/>
                <a:sym typeface="Montserrat"/>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9" name="Google Shape;69;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1000"/>
              </a:spcBef>
              <a:spcAft>
                <a:spcPts val="0"/>
              </a:spcAft>
              <a:buClr>
                <a:schemeClr val="lt1"/>
              </a:buClr>
              <a:buSzPts val="1600"/>
              <a:buNone/>
              <a:defRPr sz="1600"/>
            </a:lvl1pPr>
            <a:lvl2pPr marL="914400" lvl="1" indent="-228600" algn="l">
              <a:lnSpc>
                <a:spcPct val="120000"/>
              </a:lnSpc>
              <a:spcBef>
                <a:spcPts val="500"/>
              </a:spcBef>
              <a:spcAft>
                <a:spcPts val="0"/>
              </a:spcAft>
              <a:buClr>
                <a:schemeClr val="lt1"/>
              </a:buClr>
              <a:buSzPts val="1400"/>
              <a:buNone/>
              <a:defRPr sz="1400"/>
            </a:lvl2pPr>
            <a:lvl3pPr marL="1371600" lvl="2" indent="-228600" algn="l">
              <a:lnSpc>
                <a:spcPct val="120000"/>
              </a:lnSpc>
              <a:spcBef>
                <a:spcPts val="500"/>
              </a:spcBef>
              <a:spcAft>
                <a:spcPts val="0"/>
              </a:spcAft>
              <a:buClr>
                <a:schemeClr val="lt1"/>
              </a:buClr>
              <a:buSzPts val="1200"/>
              <a:buNone/>
              <a:defRPr sz="1200"/>
            </a:lvl3pPr>
            <a:lvl4pPr marL="1828800" lvl="3" indent="-228600" algn="l">
              <a:lnSpc>
                <a:spcPct val="120000"/>
              </a:lnSpc>
              <a:spcBef>
                <a:spcPts val="500"/>
              </a:spcBef>
              <a:spcAft>
                <a:spcPts val="0"/>
              </a:spcAft>
              <a:buClr>
                <a:schemeClr val="lt1"/>
              </a:buClr>
              <a:buSzPts val="1000"/>
              <a:buNone/>
              <a:defRPr sz="1000"/>
            </a:lvl4pPr>
            <a:lvl5pPr marL="2286000" lvl="4" indent="-228600" algn="l">
              <a:lnSpc>
                <a:spcPct val="12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112643" y="0"/>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838200" y="1342821"/>
            <a:ext cx="10515600" cy="4834142"/>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120000"/>
              </a:lnSpc>
              <a:spcBef>
                <a:spcPts val="1000"/>
              </a:spcBef>
              <a:spcAft>
                <a:spcPts val="0"/>
              </a:spcAft>
              <a:buClr>
                <a:schemeClr val="lt1"/>
              </a:buClr>
              <a:buSzPts val="2800"/>
              <a:buFont typeface="Arial"/>
              <a:buChar char="•"/>
              <a:defRPr sz="2800" b="0" i="0" u="none" strike="noStrike" cap="none">
                <a:solidFill>
                  <a:schemeClr val="lt1"/>
                </a:solidFill>
                <a:latin typeface="Montserrat"/>
                <a:ea typeface="Montserrat"/>
                <a:cs typeface="Montserrat"/>
                <a:sym typeface="Montserrat"/>
              </a:defRPr>
            </a:lvl1pPr>
            <a:lvl2pPr marL="914400" marR="0" lvl="1" indent="-381000" algn="l" rtl="0">
              <a:lnSpc>
                <a:spcPct val="120000"/>
              </a:lnSpc>
              <a:spcBef>
                <a:spcPts val="500"/>
              </a:spcBef>
              <a:spcAft>
                <a:spcPts val="0"/>
              </a:spcAft>
              <a:buClr>
                <a:schemeClr val="lt1"/>
              </a:buClr>
              <a:buSzPts val="2400"/>
              <a:buFont typeface="Arial"/>
              <a:buChar char="•"/>
              <a:defRPr sz="2400" b="0" i="0" u="none" strike="noStrike" cap="none">
                <a:solidFill>
                  <a:schemeClr val="lt1"/>
                </a:solidFill>
                <a:latin typeface="Montserrat"/>
                <a:ea typeface="Montserrat"/>
                <a:cs typeface="Montserrat"/>
                <a:sym typeface="Montserrat"/>
              </a:defRPr>
            </a:lvl2pPr>
            <a:lvl3pPr marL="1371600" marR="0" lvl="2" indent="-355600" algn="l" rtl="0">
              <a:lnSpc>
                <a:spcPct val="120000"/>
              </a:lnSpc>
              <a:spcBef>
                <a:spcPts val="500"/>
              </a:spcBef>
              <a:spcAft>
                <a:spcPts val="0"/>
              </a:spcAft>
              <a:buClr>
                <a:schemeClr val="lt1"/>
              </a:buClr>
              <a:buSzPts val="2000"/>
              <a:buFont typeface="Arial"/>
              <a:buChar char="•"/>
              <a:defRPr sz="2000" b="0" i="0" u="none" strike="noStrike" cap="none">
                <a:solidFill>
                  <a:schemeClr val="lt1"/>
                </a:solidFill>
                <a:latin typeface="Montserrat"/>
                <a:ea typeface="Montserrat"/>
                <a:cs typeface="Montserrat"/>
                <a:sym typeface="Montserrat"/>
              </a:defRPr>
            </a:lvl3pPr>
            <a:lvl4pPr marL="1828800" marR="0" lvl="3"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4pPr>
            <a:lvl5pPr marL="2286000" marR="0" lvl="4" indent="-342900" algn="l" rtl="0">
              <a:lnSpc>
                <a:spcPct val="120000"/>
              </a:lnSpc>
              <a:spcBef>
                <a:spcPts val="500"/>
              </a:spcBef>
              <a:spcAft>
                <a:spcPts val="0"/>
              </a:spcAft>
              <a:buClr>
                <a:schemeClr val="lt1"/>
              </a:buClr>
              <a:buSzPts val="1800"/>
              <a:buFont typeface="Arial"/>
              <a:buChar char="•"/>
              <a:defRPr sz="1800" b="0" i="0" u="none" strike="noStrike" cap="none">
                <a:solidFill>
                  <a:schemeClr val="lt1"/>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B8B8B"/>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B8B8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15" name="Google Shape;15;p30"/>
          <p:cNvSpPr/>
          <p:nvPr/>
        </p:nvSpPr>
        <p:spPr>
          <a:xfrm>
            <a:off x="5977217" y="3244334"/>
            <a:ext cx="2375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Calibri"/>
                <a:ea typeface="Calibri"/>
                <a:cs typeface="Calibri"/>
                <a:sym typeface="Calibri"/>
              </a:rPr>
              <a:t> </a:t>
            </a:r>
            <a:endParaRPr sz="18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www.chesapeakebay.net/channel_files/39899/cbp-heat-island-poster-partner-version.pdf"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hyperlink" Target="https://www.mdpi.com/2225-1154/8/1/12/htm"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hyperlink" Target="http://jeremyscotthoffman.com/throwing-shade" TargetMode="Externa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https://healthytreeshealthylives.org/" TargetMode="External"/><Relationship Id="rId5" Type="http://schemas.openxmlformats.org/officeDocument/2006/relationships/image" Target="../media/image4.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32.jpg"/><Relationship Id="rId4" Type="http://schemas.openxmlformats.org/officeDocument/2006/relationships/hyperlink" Target="https://lowimpactdevelopment.org/wp-content/uploads/2018/05/Ecosystem-Services.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hyperlink" Target="https://chesapeaketrees.net/category/schools/" TargetMode="External"/><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s://landscape.itreetools.or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s://youtu.be/4WElnUeYXRo"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chesapeaketrees.net/understand-your-canopy/" TargetMode="Externa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2.jpg"/><Relationship Id="rId7" Type="http://schemas.openxmlformats.org/officeDocument/2006/relationships/slide" Target="slide2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8.xml"/><Relationship Id="rId5" Type="http://schemas.openxmlformats.org/officeDocument/2006/relationships/slide" Target="slide7.xml"/><Relationship Id="rId4" Type="http://schemas.openxmlformats.org/officeDocument/2006/relationships/slide" Target="slide6.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hyperlink" Target="https://chesapeaketrees.net/understand-your-canopy/" TargetMode="Externa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hyperlink" Target="https://chesapeaketrees.net/2019/04/09/leveraging-memberships-and-donations-to-finance-trees-in-columbia-pa/" TargetMode="External"/><Relationship Id="rId4" Type="http://schemas.openxmlformats.org/officeDocument/2006/relationships/image" Target="../media/image43.jpg"/></Relationships>
</file>

<file path=ppt/slides/_rels/slide2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3.xml.rels><?xml version="1.0" encoding="UTF-8" standalone="yes"?>
<Relationships xmlns="http://schemas.openxmlformats.org/package/2006/relationships"><Relationship Id="rId8" Type="http://schemas.openxmlformats.org/officeDocument/2006/relationships/hyperlink" Target="http://treeequityscore.org/" TargetMode="External"/><Relationship Id="rId3" Type="http://schemas.microsoft.com/office/2007/relationships/hdphoto" Target="../media/hdphoto1.wdp"/><Relationship Id="rId7" Type="http://schemas.openxmlformats.org/officeDocument/2006/relationships/image" Target="../media/image48.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hyperlink" Target="https://treeequityscore.org/map/#11/40.282/-76.8807" TargetMode="External"/><Relationship Id="rId5" Type="http://schemas.microsoft.com/office/2007/relationships/hdphoto" Target="../media/hdphoto2.wdp"/><Relationship Id="rId10" Type="http://schemas.openxmlformats.org/officeDocument/2006/relationships/image" Target="../media/image50.svg"/><Relationship Id="rId4" Type="http://schemas.openxmlformats.org/officeDocument/2006/relationships/image" Target="../media/image47.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frederickcountymd.gov/7572/Creek-ReLea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dnr.maryland.gov/forests/Pages/programapps/newfca.aspx"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9.emf"/><Relationship Id="rId3" Type="http://schemas.openxmlformats.org/officeDocument/2006/relationships/hyperlink" Target="https://extension.psu.edu/municipal-tree-commissions" TargetMode="External"/><Relationship Id="rId7" Type="http://schemas.openxmlformats.org/officeDocument/2006/relationships/image" Target="../media/image58.sv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hyperlink" Target="https://owl.cwp.org/mdocs-posts/making-your-community-forest-friendly-a-worksheet-for-review-of-municipal-codes-and-ordinances/" TargetMode="External"/><Relationship Id="rId3" Type="http://schemas.openxmlformats.org/officeDocument/2006/relationships/hyperlink" Target="https://chesapeaketrees.net/" TargetMode="External"/><Relationship Id="rId7" Type="http://schemas.openxmlformats.org/officeDocument/2006/relationships/hyperlink" Target="https://umd-oes.catalog.instructure.com/courses/funding-urban-forestry-program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s://chesapeaketrees.net/wp-content/uploads/2019/04/FinancingUrbanTreeCanopyPrograms_LowRes_040919.pdf" TargetMode="External"/><Relationship Id="rId5" Type="http://schemas.openxmlformats.org/officeDocument/2006/relationships/hyperlink" Target="https://www.vibrantcitieslab.com/toolkit/" TargetMode="External"/><Relationship Id="rId4" Type="http://schemas.openxmlformats.org/officeDocument/2006/relationships/hyperlink" Target="https://chesapeakeforestbuffers.net/build-your-program/funding-a-forest-buffer-program/" TargetMode="External"/><Relationship Id="rId9" Type="http://schemas.openxmlformats.org/officeDocument/2006/relationships/hyperlink" Target="https://chesapeaketrees.net/category/school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hyperlink" Target="https://www.chesapeakebay.net/news/blog/antibiotics_hormones_increasingly_found_in_livestock_and_poultry_manure" TargetMode="External"/><Relationship Id="rId13" Type="http://schemas.openxmlformats.org/officeDocument/2006/relationships/hyperlink" Target="https://extension.psu.edu/what-is-an-ms4" TargetMode="External"/><Relationship Id="rId3" Type="http://schemas.openxmlformats.org/officeDocument/2006/relationships/hyperlink" Target="https://www.chesapeakebay.net/issues/stormwater_runoff/" TargetMode="External"/><Relationship Id="rId7" Type="http://schemas.openxmlformats.org/officeDocument/2006/relationships/hyperlink" Target="https://www.chesapeakebay.net/news/blog/photo_essay_microplastics_in_the_chesapeake_bay" TargetMode="External"/><Relationship Id="rId12" Type="http://schemas.openxmlformats.org/officeDocument/2006/relationships/hyperlink" Target="https://www.chesapeakebay.net/issues/forest_buffer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hyperlink" Target="https://www.usgs.gov/special-topic/water-science-school/science/bacteria-and-e-coli-water?qt-science_center_objects=0#qt-science_center_objects" TargetMode="External"/><Relationship Id="rId11" Type="http://schemas.openxmlformats.org/officeDocument/2006/relationships/hyperlink" Target="https://www.nrs.fs.fed.us/urban/utc/" TargetMode="External"/><Relationship Id="rId5" Type="http://schemas.openxmlformats.org/officeDocument/2006/relationships/hyperlink" Target="https://www.chesapeakebay.net/issues/sediment" TargetMode="External"/><Relationship Id="rId10" Type="http://schemas.openxmlformats.org/officeDocument/2006/relationships/hyperlink" Target="https://www.epa.gov/heatislands" TargetMode="External"/><Relationship Id="rId4" Type="http://schemas.openxmlformats.org/officeDocument/2006/relationships/hyperlink" Target="https://www.chesapeakebay.net/issues/Nutrients" TargetMode="External"/><Relationship Id="rId9" Type="http://schemas.openxmlformats.org/officeDocument/2006/relationships/hyperlink" Target="https://www.chesapeakebay.net/what/goals/toxic_contaminants"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jp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13.png"/><Relationship Id="rId9"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 descr="A picture containing tree, outdoor, sky, grass&#10;&#10;Description automatically generated"/>
          <p:cNvPicPr preferRelativeResize="0"/>
          <p:nvPr/>
        </p:nvPicPr>
        <p:blipFill rotWithShape="1">
          <a:blip r:embed="rId3">
            <a:alphaModFix/>
          </a:blip>
          <a:srcRect t="15625"/>
          <a:stretch/>
        </p:blipFill>
        <p:spPr>
          <a:xfrm>
            <a:off x="0" y="0"/>
            <a:ext cx="12192000" cy="6858000"/>
          </a:xfrm>
          <a:prstGeom prst="rect">
            <a:avLst/>
          </a:prstGeom>
          <a:noFill/>
          <a:ln>
            <a:noFill/>
          </a:ln>
        </p:spPr>
      </p:pic>
      <p:sp>
        <p:nvSpPr>
          <p:cNvPr id="91" name="Google Shape;91;p1"/>
          <p:cNvSpPr/>
          <p:nvPr/>
        </p:nvSpPr>
        <p:spPr>
          <a:xfrm>
            <a:off x="0" y="0"/>
            <a:ext cx="12192000" cy="3741426"/>
          </a:xfrm>
          <a:prstGeom prst="rect">
            <a:avLst/>
          </a:prstGeom>
          <a:gradFill>
            <a:gsLst>
              <a:gs pos="0">
                <a:srgbClr val="B4C5C8"/>
              </a:gs>
              <a:gs pos="52999">
                <a:srgbClr val="B4C5C8">
                  <a:alpha val="48627"/>
                </a:srgbClr>
              </a:gs>
              <a:gs pos="100000">
                <a:srgbClr val="B4C5C8">
                  <a:alpha val="0"/>
                </a:srgbClr>
              </a:gs>
            </a:gsLst>
            <a:lin ang="54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92" name="Google Shape;92;p1"/>
          <p:cNvSpPr/>
          <p:nvPr/>
        </p:nvSpPr>
        <p:spPr>
          <a:xfrm>
            <a:off x="0" y="2183505"/>
            <a:ext cx="9869214"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1"/>
          <p:cNvSpPr txBox="1">
            <a:spLocks noGrp="1"/>
          </p:cNvSpPr>
          <p:nvPr>
            <p:ph type="ctrTitle"/>
          </p:nvPr>
        </p:nvSpPr>
        <p:spPr>
          <a:xfrm>
            <a:off x="399392" y="-287999"/>
            <a:ext cx="9687583" cy="2489551"/>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2"/>
              </a:buClr>
              <a:buSzPts val="5400"/>
              <a:buFont typeface="Century Gothic"/>
              <a:buNone/>
            </a:pPr>
            <a:r>
              <a:rPr lang="en-US" sz="5400" b="1">
                <a:solidFill>
                  <a:schemeClr val="dk2"/>
                </a:solidFill>
                <a:latin typeface="Century Gothic"/>
                <a:ea typeface="Century Gothic"/>
                <a:cs typeface="Century Gothic"/>
                <a:sym typeface="Century Gothic"/>
              </a:rPr>
              <a:t>A Local Government Guide to the Chesapeake Bay</a:t>
            </a:r>
            <a:endParaRPr>
              <a:solidFill>
                <a:schemeClr val="dk2"/>
              </a:solidFill>
            </a:endParaRPr>
          </a:p>
        </p:txBody>
      </p:sp>
      <p:sp>
        <p:nvSpPr>
          <p:cNvPr id="94" name="Google Shape;94;p1"/>
          <p:cNvSpPr txBox="1">
            <a:spLocks noGrp="1"/>
          </p:cNvSpPr>
          <p:nvPr>
            <p:ph type="subTitle" idx="1"/>
          </p:nvPr>
        </p:nvSpPr>
        <p:spPr>
          <a:xfrm>
            <a:off x="399391" y="2085664"/>
            <a:ext cx="9249105" cy="1655762"/>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lt1"/>
              </a:buClr>
              <a:buSzPts val="3200"/>
              <a:buNone/>
            </a:pPr>
            <a:r>
              <a:rPr lang="en-US" sz="3200" b="1" dirty="0">
                <a:latin typeface="Arial"/>
                <a:ea typeface="Arial"/>
                <a:cs typeface="Arial"/>
                <a:sym typeface="Arial"/>
              </a:rPr>
              <a:t>Module 4: Capitalizing on the Benefits of Trees</a:t>
            </a:r>
            <a:endParaRPr dirty="0"/>
          </a:p>
        </p:txBody>
      </p:sp>
    </p:spTree>
  </p:cSld>
  <p:clrMapOvr>
    <a:masterClrMapping/>
  </p:clrMapOvr>
  <mc:AlternateContent xmlns:mc="http://schemas.openxmlformats.org/markup-compatibility/2006" xmlns:p14="http://schemas.microsoft.com/office/powerpoint/2010/main">
    <mc:Choice Requires="p14">
      <p:transition spd="slow" p14:dur="2000" advTm="10775"/>
    </mc:Choice>
    <mc:Fallback xmlns="">
      <p:transition spd="slow" advTm="10775"/>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2"/>
          <p:cNvPicPr preferRelativeResize="0"/>
          <p:nvPr/>
        </p:nvPicPr>
        <p:blipFill rotWithShape="1">
          <a:blip r:embed="rId3">
            <a:alphaModFix/>
          </a:blip>
          <a:srcRect t="18" b="9"/>
          <a:stretch/>
        </p:blipFill>
        <p:spPr>
          <a:xfrm>
            <a:off x="-33882" y="0"/>
            <a:ext cx="12225882" cy="6865304"/>
          </a:xfrm>
          <a:prstGeom prst="rect">
            <a:avLst/>
          </a:prstGeom>
          <a:noFill/>
          <a:ln>
            <a:noFill/>
          </a:ln>
        </p:spPr>
      </p:pic>
      <p:sp>
        <p:nvSpPr>
          <p:cNvPr id="269" name="Google Shape;269;p42"/>
          <p:cNvSpPr/>
          <p:nvPr/>
        </p:nvSpPr>
        <p:spPr>
          <a:xfrm>
            <a:off x="0" y="158715"/>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70" name="Google Shape;270;p42"/>
          <p:cNvSpPr txBox="1">
            <a:spLocks noGrp="1"/>
          </p:cNvSpPr>
          <p:nvPr>
            <p:ph type="title"/>
          </p:nvPr>
        </p:nvSpPr>
        <p:spPr>
          <a:xfrm>
            <a:off x="83345" y="0"/>
            <a:ext cx="471489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Clean Air and Water</a:t>
            </a:r>
            <a:endParaRPr/>
          </a:p>
        </p:txBody>
      </p:sp>
      <p:sp>
        <p:nvSpPr>
          <p:cNvPr id="275" name="Google Shape;275;p42"/>
          <p:cNvSpPr txBox="1"/>
          <p:nvPr/>
        </p:nvSpPr>
        <p:spPr>
          <a:xfrm>
            <a:off x="1927310" y="2680988"/>
            <a:ext cx="4151063"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448A50"/>
                </a:solidFill>
                <a:latin typeface="Century Gothic"/>
                <a:ea typeface="Century Gothic"/>
                <a:cs typeface="Century Gothic"/>
                <a:sym typeface="Century Gothic"/>
              </a:rPr>
              <a:t>Trees beside local waterways can also reduce polluted </a:t>
            </a:r>
            <a:r>
              <a:rPr lang="en-US" sz="2000" b="1" i="0" u="none" strike="noStrike" cap="none" dirty="0">
                <a:solidFill>
                  <a:schemeClr val="accent1"/>
                </a:solidFill>
                <a:latin typeface="Century Gothic"/>
                <a:ea typeface="Century Gothic"/>
                <a:cs typeface="Century Gothic"/>
                <a:sym typeface="Century Gothic"/>
              </a:rPr>
              <a:t>runoff</a:t>
            </a:r>
            <a:r>
              <a:rPr lang="en-US" sz="2000" b="0" i="0" u="none" strike="noStrike" cap="none" dirty="0">
                <a:solidFill>
                  <a:srgbClr val="448A50"/>
                </a:solidFill>
                <a:latin typeface="Century Gothic"/>
                <a:ea typeface="Century Gothic"/>
                <a:cs typeface="Century Gothic"/>
                <a:sym typeface="Century Gothic"/>
              </a:rPr>
              <a:t> by </a:t>
            </a:r>
            <a:r>
              <a:rPr lang="en-US" sz="2000" b="1" i="0" u="none" strike="noStrike" cap="none" dirty="0">
                <a:solidFill>
                  <a:srgbClr val="448A50"/>
                </a:solidFill>
                <a:latin typeface="Century Gothic"/>
                <a:ea typeface="Century Gothic"/>
                <a:cs typeface="Century Gothic"/>
                <a:sym typeface="Century Gothic"/>
              </a:rPr>
              <a:t>30-98%</a:t>
            </a:r>
            <a:r>
              <a:rPr lang="en-US" sz="2000" b="0" i="0" u="none" strike="noStrike" cap="none" dirty="0">
                <a:solidFill>
                  <a:srgbClr val="448A50"/>
                </a:solidFill>
                <a:latin typeface="Century Gothic"/>
                <a:ea typeface="Century Gothic"/>
                <a:cs typeface="Century Gothic"/>
                <a:sym typeface="Century Gothic"/>
              </a:rPr>
              <a:t>, which includes:</a:t>
            </a:r>
            <a:endParaRPr sz="2800" b="0" i="0" u="none" strike="noStrike" cap="none" dirty="0">
              <a:solidFill>
                <a:srgbClr val="448A50"/>
              </a:solidFill>
              <a:latin typeface="Century Gothic"/>
              <a:ea typeface="Century Gothic"/>
              <a:cs typeface="Century Gothic"/>
              <a:sym typeface="Century Gothic"/>
            </a:endParaRPr>
          </a:p>
        </p:txBody>
      </p:sp>
      <p:sp>
        <p:nvSpPr>
          <p:cNvPr id="276" name="Google Shape;276;p42"/>
          <p:cNvSpPr txBox="1"/>
          <p:nvPr/>
        </p:nvSpPr>
        <p:spPr>
          <a:xfrm>
            <a:off x="7868212" y="3060971"/>
            <a:ext cx="2584268"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strike="noStrike" cap="none" dirty="0">
                <a:solidFill>
                  <a:schemeClr val="accent1"/>
                </a:solidFill>
                <a:latin typeface="Century Gothic"/>
                <a:ea typeface="Century Gothic"/>
                <a:cs typeface="Century Gothic"/>
                <a:sym typeface="Century Gothic"/>
              </a:rPr>
              <a:t>Agricultural biproducts</a:t>
            </a:r>
            <a:endParaRPr sz="1400" b="1" i="0" strike="noStrike" cap="none" dirty="0">
              <a:solidFill>
                <a:schemeClr val="accent1"/>
              </a:solidFill>
              <a:latin typeface="Arial"/>
              <a:ea typeface="Arial"/>
              <a:cs typeface="Arial"/>
              <a:sym typeface="Arial"/>
            </a:endParaRPr>
          </a:p>
        </p:txBody>
      </p:sp>
      <p:sp>
        <p:nvSpPr>
          <p:cNvPr id="277" name="Google Shape;277;p42"/>
          <p:cNvSpPr/>
          <p:nvPr/>
        </p:nvSpPr>
        <p:spPr>
          <a:xfrm>
            <a:off x="9618610" y="3060971"/>
            <a:ext cx="2909367"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strike="noStrike" cap="none" dirty="0">
                <a:solidFill>
                  <a:schemeClr val="accent1"/>
                </a:solidFill>
                <a:latin typeface="Century Gothic"/>
                <a:ea typeface="Century Gothic"/>
                <a:cs typeface="Century Gothic"/>
                <a:sym typeface="Century Gothic"/>
              </a:rPr>
              <a:t>Urban toxic contaminants</a:t>
            </a:r>
            <a:endParaRPr sz="1400" b="1" i="0" strike="noStrike" cap="none" dirty="0">
              <a:solidFill>
                <a:schemeClr val="accent1"/>
              </a:solidFill>
              <a:latin typeface="Arial"/>
              <a:ea typeface="Arial"/>
              <a:cs typeface="Arial"/>
              <a:sym typeface="Arial"/>
            </a:endParaRPr>
          </a:p>
        </p:txBody>
      </p:sp>
      <p:sp>
        <p:nvSpPr>
          <p:cNvPr id="278" name="Google Shape;278;p42"/>
          <p:cNvSpPr txBox="1"/>
          <p:nvPr/>
        </p:nvSpPr>
        <p:spPr>
          <a:xfrm>
            <a:off x="8093132" y="2602335"/>
            <a:ext cx="214113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1" i="0" strike="noStrike" cap="none" dirty="0">
                <a:solidFill>
                  <a:schemeClr val="accent1"/>
                </a:solidFill>
                <a:latin typeface="Century Gothic"/>
                <a:ea typeface="Century Gothic"/>
                <a:cs typeface="Century Gothic"/>
                <a:sym typeface="Century Gothic"/>
              </a:rPr>
              <a:t>Bacteria</a:t>
            </a:r>
            <a:endParaRPr sz="1800" b="1" i="0" strike="noStrike" cap="none" dirty="0">
              <a:solidFill>
                <a:schemeClr val="accent1"/>
              </a:solidFill>
              <a:latin typeface="Calibri"/>
              <a:ea typeface="Calibri"/>
              <a:cs typeface="Calibri"/>
              <a:sym typeface="Calibri"/>
            </a:endParaRPr>
          </a:p>
        </p:txBody>
      </p:sp>
      <p:sp>
        <p:nvSpPr>
          <p:cNvPr id="279" name="Google Shape;279;p42"/>
          <p:cNvSpPr txBox="1"/>
          <p:nvPr/>
        </p:nvSpPr>
        <p:spPr>
          <a:xfrm>
            <a:off x="6193723" y="2602335"/>
            <a:ext cx="214113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1" i="0" strike="noStrike" cap="none" dirty="0">
                <a:solidFill>
                  <a:schemeClr val="accent1"/>
                </a:solidFill>
                <a:latin typeface="Century Gothic"/>
                <a:ea typeface="Century Gothic"/>
                <a:cs typeface="Century Gothic"/>
                <a:sym typeface="Century Gothic"/>
              </a:rPr>
              <a:t>Nutrients</a:t>
            </a:r>
            <a:endParaRPr sz="1800" b="1" i="0" strike="noStrike" cap="none" dirty="0">
              <a:solidFill>
                <a:schemeClr val="accent1"/>
              </a:solidFill>
              <a:latin typeface="Calibri"/>
              <a:ea typeface="Calibri"/>
              <a:cs typeface="Calibri"/>
              <a:sym typeface="Calibri"/>
            </a:endParaRPr>
          </a:p>
        </p:txBody>
      </p:sp>
      <p:sp>
        <p:nvSpPr>
          <p:cNvPr id="280" name="Google Shape;280;p42"/>
          <p:cNvSpPr txBox="1"/>
          <p:nvPr/>
        </p:nvSpPr>
        <p:spPr>
          <a:xfrm>
            <a:off x="6181571" y="3199450"/>
            <a:ext cx="214113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1" i="0" strike="noStrike" cap="none" dirty="0">
                <a:solidFill>
                  <a:schemeClr val="accent1"/>
                </a:solidFill>
                <a:latin typeface="Century Gothic"/>
                <a:ea typeface="Century Gothic"/>
                <a:cs typeface="Century Gothic"/>
                <a:sym typeface="Century Gothic"/>
              </a:rPr>
              <a:t>Microplastics</a:t>
            </a:r>
            <a:endParaRPr sz="1800" b="1" i="0" strike="noStrike" cap="none" dirty="0">
              <a:solidFill>
                <a:schemeClr val="accent1"/>
              </a:solidFill>
              <a:latin typeface="Calibri"/>
              <a:ea typeface="Calibri"/>
              <a:cs typeface="Calibri"/>
              <a:sym typeface="Calibri"/>
            </a:endParaRPr>
          </a:p>
        </p:txBody>
      </p:sp>
      <p:sp>
        <p:nvSpPr>
          <p:cNvPr id="281" name="Google Shape;281;p42"/>
          <p:cNvSpPr/>
          <p:nvPr/>
        </p:nvSpPr>
        <p:spPr>
          <a:xfrm>
            <a:off x="8485352" y="5144430"/>
            <a:ext cx="325120" cy="32512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282" name="Google Shape;282;p42"/>
          <p:cNvSpPr/>
          <p:nvPr/>
        </p:nvSpPr>
        <p:spPr>
          <a:xfrm>
            <a:off x="7584712" y="4687020"/>
            <a:ext cx="325200" cy="325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283" name="Google Shape;283;p42"/>
          <p:cNvSpPr/>
          <p:nvPr/>
        </p:nvSpPr>
        <p:spPr>
          <a:xfrm>
            <a:off x="6273985" y="4885340"/>
            <a:ext cx="325120" cy="32512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284" name="Google Shape;284;p42"/>
          <p:cNvSpPr/>
          <p:nvPr/>
        </p:nvSpPr>
        <p:spPr>
          <a:xfrm>
            <a:off x="9616533" y="4194839"/>
            <a:ext cx="325200" cy="325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285" name="Google Shape;285;p42"/>
          <p:cNvSpPr/>
          <p:nvPr/>
        </p:nvSpPr>
        <p:spPr>
          <a:xfrm>
            <a:off x="9117630" y="4644595"/>
            <a:ext cx="325120" cy="32512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Calibri"/>
              <a:ea typeface="Calibri"/>
              <a:cs typeface="Calibri"/>
              <a:sym typeface="Calibri"/>
            </a:endParaRPr>
          </a:p>
        </p:txBody>
      </p:sp>
      <p:sp>
        <p:nvSpPr>
          <p:cNvPr id="286" name="Google Shape;286;p42"/>
          <p:cNvSpPr/>
          <p:nvPr/>
        </p:nvSpPr>
        <p:spPr>
          <a:xfrm>
            <a:off x="7244020" y="4263227"/>
            <a:ext cx="325200" cy="325200"/>
          </a:xfrm>
          <a:prstGeom prst="ellipse">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solidFill>
                <a:schemeClr val="dk1"/>
              </a:solidFill>
              <a:latin typeface="Calibri"/>
              <a:ea typeface="Calibri"/>
              <a:cs typeface="Calibri"/>
              <a:sym typeface="Calibri"/>
            </a:endParaRPr>
          </a:p>
        </p:txBody>
      </p:sp>
      <p:pic>
        <p:nvPicPr>
          <p:cNvPr id="287" name="Google Shape;287;p42"/>
          <p:cNvPicPr preferRelativeResize="0"/>
          <p:nvPr/>
        </p:nvPicPr>
        <p:blipFill rotWithShape="1">
          <a:blip r:embed="rId4">
            <a:alphaModFix/>
          </a:blip>
          <a:srcRect b="978"/>
          <a:stretch/>
        </p:blipFill>
        <p:spPr>
          <a:xfrm>
            <a:off x="8186968" y="4172756"/>
            <a:ext cx="896588" cy="506177"/>
          </a:xfrm>
          <a:prstGeom prst="rect">
            <a:avLst/>
          </a:prstGeom>
          <a:noFill/>
          <a:ln>
            <a:noFill/>
          </a:ln>
        </p:spPr>
      </p:pic>
      <p:grpSp>
        <p:nvGrpSpPr>
          <p:cNvPr id="288" name="Google Shape;288;p42"/>
          <p:cNvGrpSpPr/>
          <p:nvPr/>
        </p:nvGrpSpPr>
        <p:grpSpPr>
          <a:xfrm>
            <a:off x="6628543" y="4996585"/>
            <a:ext cx="1760136" cy="606942"/>
            <a:chOff x="347294" y="4104459"/>
            <a:chExt cx="2484547" cy="856738"/>
          </a:xfrm>
        </p:grpSpPr>
        <p:sp>
          <p:nvSpPr>
            <p:cNvPr id="289" name="Google Shape;289;p42"/>
            <p:cNvSpPr/>
            <p:nvPr/>
          </p:nvSpPr>
          <p:spPr>
            <a:xfrm>
              <a:off x="903339" y="4525739"/>
              <a:ext cx="505131" cy="435458"/>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290" name="Google Shape;290;p42"/>
            <p:cNvSpPr/>
            <p:nvPr/>
          </p:nvSpPr>
          <p:spPr>
            <a:xfrm>
              <a:off x="1680713" y="4525739"/>
              <a:ext cx="505131" cy="435458"/>
            </a:xfrm>
            <a:prstGeom prst="hexagon">
              <a:avLst>
                <a:gd name="adj" fmla="val 25000"/>
                <a:gd name="vf" fmla="val 115470"/>
              </a:avLst>
            </a:prstGeom>
            <a:noFill/>
            <a:ln w="1905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cxnSp>
          <p:nvCxnSpPr>
            <p:cNvPr id="291" name="Google Shape;291;p42"/>
            <p:cNvCxnSpPr>
              <a:stCxn id="290" idx="3"/>
              <a:endCxn id="289" idx="0"/>
            </p:cNvCxnSpPr>
            <p:nvPr/>
          </p:nvCxnSpPr>
          <p:spPr>
            <a:xfrm rot="10800000">
              <a:off x="1408613" y="4743468"/>
              <a:ext cx="272100" cy="0"/>
            </a:xfrm>
            <a:prstGeom prst="straightConnector1">
              <a:avLst/>
            </a:prstGeom>
            <a:noFill/>
            <a:ln w="19050" cap="flat" cmpd="sng">
              <a:solidFill>
                <a:schemeClr val="dk2"/>
              </a:solidFill>
              <a:prstDash val="solid"/>
              <a:round/>
              <a:headEnd type="none" w="sm" len="sm"/>
              <a:tailEnd type="none" w="sm" len="sm"/>
            </a:ln>
          </p:spPr>
        </p:cxnSp>
        <p:cxnSp>
          <p:nvCxnSpPr>
            <p:cNvPr id="292" name="Google Shape;292;p42"/>
            <p:cNvCxnSpPr/>
            <p:nvPr/>
          </p:nvCxnSpPr>
          <p:spPr>
            <a:xfrm rot="10800000">
              <a:off x="1829738" y="4571494"/>
              <a:ext cx="207080" cy="0"/>
            </a:xfrm>
            <a:prstGeom prst="straightConnector1">
              <a:avLst/>
            </a:prstGeom>
            <a:noFill/>
            <a:ln w="19050" cap="flat" cmpd="sng">
              <a:solidFill>
                <a:schemeClr val="dk2"/>
              </a:solidFill>
              <a:prstDash val="solid"/>
              <a:round/>
              <a:headEnd type="none" w="sm" len="sm"/>
              <a:tailEnd type="none" w="sm" len="sm"/>
            </a:ln>
          </p:spPr>
        </p:cxnSp>
        <p:cxnSp>
          <p:nvCxnSpPr>
            <p:cNvPr id="293" name="Google Shape;293;p42"/>
            <p:cNvCxnSpPr/>
            <p:nvPr/>
          </p:nvCxnSpPr>
          <p:spPr>
            <a:xfrm rot="10800000">
              <a:off x="1737555" y="4739720"/>
              <a:ext cx="80939" cy="173305"/>
            </a:xfrm>
            <a:prstGeom prst="straightConnector1">
              <a:avLst/>
            </a:prstGeom>
            <a:noFill/>
            <a:ln w="19050" cap="flat" cmpd="sng">
              <a:solidFill>
                <a:schemeClr val="dk2"/>
              </a:solidFill>
              <a:prstDash val="solid"/>
              <a:round/>
              <a:headEnd type="none" w="sm" len="sm"/>
              <a:tailEnd type="none" w="sm" len="sm"/>
            </a:ln>
          </p:spPr>
        </p:cxnSp>
        <p:cxnSp>
          <p:nvCxnSpPr>
            <p:cNvPr id="294" name="Google Shape;294;p42"/>
            <p:cNvCxnSpPr/>
            <p:nvPr/>
          </p:nvCxnSpPr>
          <p:spPr>
            <a:xfrm flipH="1">
              <a:off x="2051772" y="4739720"/>
              <a:ext cx="80939" cy="173305"/>
            </a:xfrm>
            <a:prstGeom prst="straightConnector1">
              <a:avLst/>
            </a:prstGeom>
            <a:noFill/>
            <a:ln w="19050" cap="flat" cmpd="sng">
              <a:solidFill>
                <a:schemeClr val="dk2"/>
              </a:solidFill>
              <a:prstDash val="solid"/>
              <a:round/>
              <a:headEnd type="none" w="sm" len="sm"/>
              <a:tailEnd type="none" w="sm" len="sm"/>
            </a:ln>
          </p:spPr>
        </p:cxnSp>
        <p:cxnSp>
          <p:nvCxnSpPr>
            <p:cNvPr id="295" name="Google Shape;295;p42"/>
            <p:cNvCxnSpPr/>
            <p:nvPr/>
          </p:nvCxnSpPr>
          <p:spPr>
            <a:xfrm rot="10800000">
              <a:off x="1047369" y="4572827"/>
              <a:ext cx="207080" cy="0"/>
            </a:xfrm>
            <a:prstGeom prst="straightConnector1">
              <a:avLst/>
            </a:prstGeom>
            <a:noFill/>
            <a:ln w="19050" cap="flat" cmpd="sng">
              <a:solidFill>
                <a:schemeClr val="dk2"/>
              </a:solidFill>
              <a:prstDash val="solid"/>
              <a:round/>
              <a:headEnd type="none" w="sm" len="sm"/>
              <a:tailEnd type="none" w="sm" len="sm"/>
            </a:ln>
          </p:spPr>
        </p:cxnSp>
        <p:cxnSp>
          <p:nvCxnSpPr>
            <p:cNvPr id="296" name="Google Shape;296;p42"/>
            <p:cNvCxnSpPr/>
            <p:nvPr/>
          </p:nvCxnSpPr>
          <p:spPr>
            <a:xfrm rot="10800000">
              <a:off x="955186" y="4741053"/>
              <a:ext cx="80939" cy="173305"/>
            </a:xfrm>
            <a:prstGeom prst="straightConnector1">
              <a:avLst/>
            </a:prstGeom>
            <a:noFill/>
            <a:ln w="19050" cap="flat" cmpd="sng">
              <a:solidFill>
                <a:schemeClr val="dk2"/>
              </a:solidFill>
              <a:prstDash val="solid"/>
              <a:round/>
              <a:headEnd type="none" w="sm" len="sm"/>
              <a:tailEnd type="none" w="sm" len="sm"/>
            </a:ln>
          </p:spPr>
        </p:cxnSp>
        <p:cxnSp>
          <p:nvCxnSpPr>
            <p:cNvPr id="297" name="Google Shape;297;p42"/>
            <p:cNvCxnSpPr/>
            <p:nvPr/>
          </p:nvCxnSpPr>
          <p:spPr>
            <a:xfrm flipH="1">
              <a:off x="1269403" y="4741053"/>
              <a:ext cx="80939" cy="173305"/>
            </a:xfrm>
            <a:prstGeom prst="straightConnector1">
              <a:avLst/>
            </a:prstGeom>
            <a:noFill/>
            <a:ln w="19050" cap="flat" cmpd="sng">
              <a:solidFill>
                <a:schemeClr val="dk2"/>
              </a:solidFill>
              <a:prstDash val="solid"/>
              <a:round/>
              <a:headEnd type="none" w="sm" len="sm"/>
              <a:tailEnd type="none" w="sm" len="sm"/>
            </a:ln>
          </p:spPr>
        </p:cxnSp>
        <p:cxnSp>
          <p:nvCxnSpPr>
            <p:cNvPr id="298" name="Google Shape;298;p42"/>
            <p:cNvCxnSpPr/>
            <p:nvPr/>
          </p:nvCxnSpPr>
          <p:spPr>
            <a:xfrm rot="10800000">
              <a:off x="929708" y="4353183"/>
              <a:ext cx="80939" cy="173305"/>
            </a:xfrm>
            <a:prstGeom prst="straightConnector1">
              <a:avLst/>
            </a:prstGeom>
            <a:noFill/>
            <a:ln w="19050" cap="flat" cmpd="sng">
              <a:solidFill>
                <a:schemeClr val="dk2"/>
              </a:solidFill>
              <a:prstDash val="solid"/>
              <a:round/>
              <a:headEnd type="none" w="sm" len="sm"/>
              <a:tailEnd type="none" w="sm" len="sm"/>
            </a:ln>
          </p:spPr>
        </p:cxnSp>
        <p:cxnSp>
          <p:nvCxnSpPr>
            <p:cNvPr id="299" name="Google Shape;299;p42"/>
            <p:cNvCxnSpPr/>
            <p:nvPr/>
          </p:nvCxnSpPr>
          <p:spPr>
            <a:xfrm rot="10800000">
              <a:off x="696259" y="4739720"/>
              <a:ext cx="207080" cy="0"/>
            </a:xfrm>
            <a:prstGeom prst="straightConnector1">
              <a:avLst/>
            </a:prstGeom>
            <a:noFill/>
            <a:ln w="19050" cap="flat" cmpd="sng">
              <a:solidFill>
                <a:schemeClr val="dk2"/>
              </a:solidFill>
              <a:prstDash val="solid"/>
              <a:round/>
              <a:headEnd type="none" w="sm" len="sm"/>
              <a:tailEnd type="none" w="sm" len="sm"/>
            </a:ln>
          </p:spPr>
        </p:cxnSp>
        <p:cxnSp>
          <p:nvCxnSpPr>
            <p:cNvPr id="300" name="Google Shape;300;p42"/>
            <p:cNvCxnSpPr/>
            <p:nvPr/>
          </p:nvCxnSpPr>
          <p:spPr>
            <a:xfrm rot="10800000" flipH="1">
              <a:off x="2074925" y="4357355"/>
              <a:ext cx="80939" cy="173305"/>
            </a:xfrm>
            <a:prstGeom prst="straightConnector1">
              <a:avLst/>
            </a:prstGeom>
            <a:noFill/>
            <a:ln w="19050" cap="flat" cmpd="sng">
              <a:solidFill>
                <a:schemeClr val="dk2"/>
              </a:solidFill>
              <a:prstDash val="solid"/>
              <a:round/>
              <a:headEnd type="none" w="sm" len="sm"/>
              <a:tailEnd type="none" w="sm" len="sm"/>
            </a:ln>
          </p:spPr>
        </p:cxnSp>
        <p:cxnSp>
          <p:nvCxnSpPr>
            <p:cNvPr id="301" name="Google Shape;301;p42"/>
            <p:cNvCxnSpPr/>
            <p:nvPr/>
          </p:nvCxnSpPr>
          <p:spPr>
            <a:xfrm>
              <a:off x="2185844" y="4739226"/>
              <a:ext cx="207080" cy="0"/>
            </a:xfrm>
            <a:prstGeom prst="straightConnector1">
              <a:avLst/>
            </a:prstGeom>
            <a:noFill/>
            <a:ln w="19050" cap="flat" cmpd="sng">
              <a:solidFill>
                <a:schemeClr val="dk2"/>
              </a:solidFill>
              <a:prstDash val="solid"/>
              <a:round/>
              <a:headEnd type="none" w="sm" len="sm"/>
              <a:tailEnd type="none" w="sm" len="sm"/>
            </a:ln>
          </p:spPr>
        </p:cxnSp>
        <p:sp>
          <p:nvSpPr>
            <p:cNvPr id="302" name="Google Shape;302;p42"/>
            <p:cNvSpPr txBox="1"/>
            <p:nvPr/>
          </p:nvSpPr>
          <p:spPr>
            <a:xfrm>
              <a:off x="2326710" y="4556792"/>
              <a:ext cx="505131" cy="3584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Century Gothic"/>
                  <a:ea typeface="Century Gothic"/>
                  <a:cs typeface="Century Gothic"/>
                  <a:sym typeface="Century Gothic"/>
                </a:rPr>
                <a:t>Cl</a:t>
              </a:r>
              <a:endParaRPr sz="1400" b="0" i="0" u="none" strike="noStrike" cap="none">
                <a:solidFill>
                  <a:srgbClr val="000000"/>
                </a:solidFill>
                <a:latin typeface="Arial"/>
                <a:ea typeface="Arial"/>
                <a:cs typeface="Arial"/>
                <a:sym typeface="Arial"/>
              </a:endParaRPr>
            </a:p>
          </p:txBody>
        </p:sp>
        <p:sp>
          <p:nvSpPr>
            <p:cNvPr id="303" name="Google Shape;303;p42"/>
            <p:cNvSpPr txBox="1"/>
            <p:nvPr/>
          </p:nvSpPr>
          <p:spPr>
            <a:xfrm>
              <a:off x="2043943" y="4112619"/>
              <a:ext cx="505131" cy="3584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Century Gothic"/>
                  <a:ea typeface="Century Gothic"/>
                  <a:cs typeface="Century Gothic"/>
                  <a:sym typeface="Century Gothic"/>
                </a:rPr>
                <a:t>Cl</a:t>
              </a:r>
              <a:endParaRPr sz="1400" b="0" i="0" u="none" strike="noStrike" cap="none">
                <a:solidFill>
                  <a:srgbClr val="000000"/>
                </a:solidFill>
                <a:latin typeface="Arial"/>
                <a:ea typeface="Arial"/>
                <a:cs typeface="Arial"/>
                <a:sym typeface="Arial"/>
              </a:endParaRPr>
            </a:p>
          </p:txBody>
        </p:sp>
        <p:sp>
          <p:nvSpPr>
            <p:cNvPr id="304" name="Google Shape;304;p42"/>
            <p:cNvSpPr txBox="1"/>
            <p:nvPr/>
          </p:nvSpPr>
          <p:spPr>
            <a:xfrm>
              <a:off x="347294" y="4552584"/>
              <a:ext cx="458927" cy="3584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Century Gothic"/>
                  <a:ea typeface="Century Gothic"/>
                  <a:cs typeface="Century Gothic"/>
                  <a:sym typeface="Century Gothic"/>
                </a:rPr>
                <a:t>Cl</a:t>
              </a:r>
              <a:endParaRPr sz="1400" b="0" i="0" u="none" strike="noStrike" cap="none">
                <a:solidFill>
                  <a:srgbClr val="000000"/>
                </a:solidFill>
                <a:latin typeface="Arial"/>
                <a:ea typeface="Arial"/>
                <a:cs typeface="Arial"/>
                <a:sym typeface="Arial"/>
              </a:endParaRPr>
            </a:p>
          </p:txBody>
        </p:sp>
        <p:sp>
          <p:nvSpPr>
            <p:cNvPr id="305" name="Google Shape;305;p42"/>
            <p:cNvSpPr txBox="1"/>
            <p:nvPr/>
          </p:nvSpPr>
          <p:spPr>
            <a:xfrm>
              <a:off x="590104" y="4104459"/>
              <a:ext cx="458928" cy="35841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50"/>
                <a:buFont typeface="Arial"/>
                <a:buNone/>
              </a:pPr>
              <a:r>
                <a:rPr lang="en-US" sz="1050" b="0" i="0" u="none" strike="noStrike" cap="none">
                  <a:solidFill>
                    <a:schemeClr val="dk2"/>
                  </a:solidFill>
                  <a:latin typeface="Century Gothic"/>
                  <a:ea typeface="Century Gothic"/>
                  <a:cs typeface="Century Gothic"/>
                  <a:sym typeface="Century Gothic"/>
                </a:rPr>
                <a:t>Cl</a:t>
              </a:r>
              <a:endParaRPr sz="1400" b="0" i="0" u="none" strike="noStrike" cap="none">
                <a:solidFill>
                  <a:srgbClr val="000000"/>
                </a:solidFill>
                <a:latin typeface="Arial"/>
                <a:ea typeface="Arial"/>
                <a:cs typeface="Arial"/>
                <a:sym typeface="Arial"/>
              </a:endParaRPr>
            </a:p>
          </p:txBody>
        </p:sp>
      </p:grpSp>
      <p:sp>
        <p:nvSpPr>
          <p:cNvPr id="306" name="Google Shape;306;p42"/>
          <p:cNvSpPr txBox="1"/>
          <p:nvPr/>
        </p:nvSpPr>
        <p:spPr>
          <a:xfrm>
            <a:off x="9992540" y="2602335"/>
            <a:ext cx="214113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1" i="0" strike="noStrike" cap="none" dirty="0">
                <a:solidFill>
                  <a:schemeClr val="accent1"/>
                </a:solidFill>
                <a:latin typeface="Century Gothic"/>
                <a:ea typeface="Century Gothic"/>
                <a:cs typeface="Century Gothic"/>
                <a:sym typeface="Century Gothic"/>
              </a:rPr>
              <a:t>Sediment</a:t>
            </a:r>
            <a:endParaRPr sz="1800" b="1" i="0" strike="noStrike" cap="none" dirty="0">
              <a:solidFill>
                <a:schemeClr val="accent1"/>
              </a:solidFill>
              <a:latin typeface="Calibri"/>
              <a:ea typeface="Calibri"/>
              <a:cs typeface="Calibri"/>
              <a:sym typeface="Calibri"/>
            </a:endParaRPr>
          </a:p>
        </p:txBody>
      </p:sp>
      <p:sp>
        <p:nvSpPr>
          <p:cNvPr id="307" name="Google Shape;307;p42"/>
          <p:cNvSpPr txBox="1"/>
          <p:nvPr/>
        </p:nvSpPr>
        <p:spPr>
          <a:xfrm>
            <a:off x="8262708" y="5916577"/>
            <a:ext cx="3929291"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Century Gothic"/>
                <a:ea typeface="Century Gothic"/>
                <a:cs typeface="Century Gothic"/>
                <a:sym typeface="Century Gothic"/>
              </a:rPr>
              <a:t>Find the definitions and impacts on humans and wildlife of the glossary words on slide 30.</a:t>
            </a:r>
            <a:endParaRPr sz="1400" b="0" i="0" u="none" strike="noStrike" cap="none" dirty="0">
              <a:solidFill>
                <a:srgbClr val="000000"/>
              </a:solidFill>
              <a:latin typeface="Arial"/>
              <a:ea typeface="Arial"/>
              <a:cs typeface="Arial"/>
              <a:sym typeface="Arial"/>
            </a:endParaRPr>
          </a:p>
        </p:txBody>
      </p:sp>
      <p:sp>
        <p:nvSpPr>
          <p:cNvPr id="308" name="Google Shape;308;p42"/>
          <p:cNvSpPr txBox="1"/>
          <p:nvPr/>
        </p:nvSpPr>
        <p:spPr>
          <a:xfrm>
            <a:off x="11158518" y="3910165"/>
            <a:ext cx="103348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Polluted runoff</a:t>
            </a:r>
            <a:endParaRPr sz="1400" b="0" i="0" u="none" strike="noStrike" cap="none">
              <a:solidFill>
                <a:srgbClr val="000000"/>
              </a:solidFill>
              <a:latin typeface="Arial"/>
              <a:ea typeface="Arial"/>
              <a:cs typeface="Arial"/>
              <a:sym typeface="Arial"/>
            </a:endParaRPr>
          </a:p>
        </p:txBody>
      </p:sp>
      <p:sp>
        <p:nvSpPr>
          <p:cNvPr id="309" name="Google Shape;309;p42"/>
          <p:cNvSpPr txBox="1"/>
          <p:nvPr/>
        </p:nvSpPr>
        <p:spPr>
          <a:xfrm>
            <a:off x="0" y="3912661"/>
            <a:ext cx="103348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a:solidFill>
                  <a:srgbClr val="000000"/>
                </a:solidFill>
                <a:latin typeface="Century Gothic"/>
                <a:ea typeface="Century Gothic"/>
                <a:cs typeface="Century Gothic"/>
                <a:sym typeface="Century Gothic"/>
              </a:rPr>
              <a:t>Filtered runoff</a:t>
            </a:r>
            <a:endParaRPr sz="1400" b="0" i="0" u="none" strike="noStrike" cap="none">
              <a:solidFill>
                <a:srgbClr val="000000"/>
              </a:solidFill>
              <a:latin typeface="Arial"/>
              <a:ea typeface="Arial"/>
              <a:cs typeface="Arial"/>
              <a:sym typeface="Arial"/>
            </a:endParaRPr>
          </a:p>
        </p:txBody>
      </p:sp>
      <p:sp>
        <p:nvSpPr>
          <p:cNvPr id="310" name="Google Shape;310;p42"/>
          <p:cNvSpPr txBox="1"/>
          <p:nvPr/>
        </p:nvSpPr>
        <p:spPr>
          <a:xfrm>
            <a:off x="2900038" y="914974"/>
            <a:ext cx="8258480" cy="10156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dirty="0">
                <a:solidFill>
                  <a:srgbClr val="448A50"/>
                </a:solidFill>
                <a:latin typeface="Century Gothic"/>
                <a:ea typeface="Century Gothic"/>
                <a:cs typeface="Century Gothic"/>
                <a:sym typeface="Century Gothic"/>
              </a:rPr>
              <a:t>Trees remove over </a:t>
            </a:r>
            <a:r>
              <a:rPr lang="en-US" sz="2000" b="1" i="0" u="none" strike="noStrike" cap="none" dirty="0">
                <a:solidFill>
                  <a:srgbClr val="448A50"/>
                </a:solidFill>
                <a:latin typeface="Century Gothic"/>
                <a:ea typeface="Century Gothic"/>
                <a:cs typeface="Century Gothic"/>
                <a:sym typeface="Century Gothic"/>
              </a:rPr>
              <a:t>650,000 tons </a:t>
            </a:r>
            <a:r>
              <a:rPr lang="en-US" sz="2000" b="0" i="0" u="none" strike="noStrike" cap="none" dirty="0">
                <a:solidFill>
                  <a:srgbClr val="448A50"/>
                </a:solidFill>
                <a:latin typeface="Century Gothic"/>
                <a:ea typeface="Century Gothic"/>
                <a:cs typeface="Century Gothic"/>
                <a:sym typeface="Century Gothic"/>
              </a:rPr>
              <a:t>of air pollution in the US each year.</a:t>
            </a:r>
            <a:r>
              <a:rPr lang="en-US" sz="2000" b="0" i="0" u="none" strike="noStrike" cap="none" dirty="0">
                <a:solidFill>
                  <a:schemeClr val="dk1"/>
                </a:solidFill>
                <a:latin typeface="Century Gothic"/>
                <a:ea typeface="Century Gothic"/>
                <a:cs typeface="Century Gothic"/>
                <a:sym typeface="Century Gothic"/>
              </a:rPr>
              <a:t> They are a frontline defense to reduce air pollution-related deaths and respiratory disease. </a:t>
            </a:r>
            <a:endParaRPr sz="2000" b="0" i="0" u="none" strike="noStrike" cap="none" dirty="0">
              <a:solidFill>
                <a:srgbClr val="000000"/>
              </a:solidFill>
              <a:latin typeface="Arial"/>
              <a:ea typeface="Arial"/>
              <a:cs typeface="Arial"/>
              <a:sym typeface="Arial"/>
            </a:endParaRPr>
          </a:p>
        </p:txBody>
      </p:sp>
      <p:sp>
        <p:nvSpPr>
          <p:cNvPr id="311" name="Google Shape;311;p42"/>
          <p:cNvSpPr/>
          <p:nvPr/>
        </p:nvSpPr>
        <p:spPr>
          <a:xfrm>
            <a:off x="7228574" y="4241182"/>
            <a:ext cx="3561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N</a:t>
            </a:r>
            <a:endParaRPr sz="1800" b="0" i="0" u="none" strike="noStrike" cap="none">
              <a:solidFill>
                <a:schemeClr val="dk1"/>
              </a:solidFill>
              <a:latin typeface="Calibri"/>
              <a:ea typeface="Calibri"/>
              <a:cs typeface="Calibri"/>
              <a:sym typeface="Calibri"/>
            </a:endParaRPr>
          </a:p>
        </p:txBody>
      </p:sp>
      <p:sp>
        <p:nvSpPr>
          <p:cNvPr id="312" name="Google Shape;312;p42"/>
          <p:cNvSpPr/>
          <p:nvPr/>
        </p:nvSpPr>
        <p:spPr>
          <a:xfrm>
            <a:off x="9102096" y="4627253"/>
            <a:ext cx="35618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N</a:t>
            </a:r>
            <a:endParaRPr sz="1800" b="0" i="0" u="none" strike="noStrike" cap="none">
              <a:solidFill>
                <a:schemeClr val="dk1"/>
              </a:solidFill>
              <a:latin typeface="Calibri"/>
              <a:ea typeface="Calibri"/>
              <a:cs typeface="Calibri"/>
              <a:sym typeface="Calibri"/>
            </a:endParaRPr>
          </a:p>
        </p:txBody>
      </p:sp>
      <p:sp>
        <p:nvSpPr>
          <p:cNvPr id="313" name="Google Shape;313;p42"/>
          <p:cNvSpPr/>
          <p:nvPr/>
        </p:nvSpPr>
        <p:spPr>
          <a:xfrm>
            <a:off x="6256454" y="4871260"/>
            <a:ext cx="35618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N</a:t>
            </a:r>
            <a:endParaRPr sz="1800" b="0" i="0" u="none" strike="noStrike" cap="none">
              <a:solidFill>
                <a:schemeClr val="dk1"/>
              </a:solidFill>
              <a:latin typeface="Calibri"/>
              <a:ea typeface="Calibri"/>
              <a:cs typeface="Calibri"/>
              <a:sym typeface="Calibri"/>
            </a:endParaRPr>
          </a:p>
        </p:txBody>
      </p:sp>
      <p:sp>
        <p:nvSpPr>
          <p:cNvPr id="314" name="Google Shape;314;p42"/>
          <p:cNvSpPr/>
          <p:nvPr/>
        </p:nvSpPr>
        <p:spPr>
          <a:xfrm>
            <a:off x="7586778" y="4664912"/>
            <a:ext cx="321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a:t>
            </a:r>
            <a:endParaRPr sz="1800" b="0" i="0" u="none" strike="noStrike" cap="none">
              <a:solidFill>
                <a:schemeClr val="dk1"/>
              </a:solidFill>
              <a:latin typeface="Calibri"/>
              <a:ea typeface="Calibri"/>
              <a:cs typeface="Calibri"/>
              <a:sym typeface="Calibri"/>
            </a:endParaRPr>
          </a:p>
        </p:txBody>
      </p:sp>
      <p:sp>
        <p:nvSpPr>
          <p:cNvPr id="315" name="Google Shape;315;p42"/>
          <p:cNvSpPr/>
          <p:nvPr/>
        </p:nvSpPr>
        <p:spPr>
          <a:xfrm>
            <a:off x="8489550" y="5142782"/>
            <a:ext cx="320922"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a:t>
            </a:r>
            <a:endParaRPr sz="1800" b="0" i="0" u="none" strike="noStrike" cap="none">
              <a:solidFill>
                <a:schemeClr val="dk1"/>
              </a:solidFill>
              <a:latin typeface="Calibri"/>
              <a:ea typeface="Calibri"/>
              <a:cs typeface="Calibri"/>
              <a:sym typeface="Calibri"/>
            </a:endParaRPr>
          </a:p>
        </p:txBody>
      </p:sp>
      <p:sp>
        <p:nvSpPr>
          <p:cNvPr id="316" name="Google Shape;316;p42"/>
          <p:cNvSpPr/>
          <p:nvPr/>
        </p:nvSpPr>
        <p:spPr>
          <a:xfrm>
            <a:off x="9618597" y="4172745"/>
            <a:ext cx="3210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a:t>
            </a:r>
            <a:endParaRPr sz="1800" b="0" i="0" u="none" strike="noStrike" cap="none">
              <a:solidFill>
                <a:schemeClr val="dk1"/>
              </a:solidFill>
              <a:latin typeface="Calibri"/>
              <a:ea typeface="Calibri"/>
              <a:cs typeface="Calibri"/>
              <a:sym typeface="Calibri"/>
            </a:endParaRPr>
          </a:p>
        </p:txBody>
      </p:sp>
      <p:pic>
        <p:nvPicPr>
          <p:cNvPr id="317" name="Google Shape;317;p42"/>
          <p:cNvPicPr preferRelativeResize="0"/>
          <p:nvPr/>
        </p:nvPicPr>
        <p:blipFill rotWithShape="1">
          <a:blip r:embed="rId5">
            <a:alphaModFix/>
          </a:blip>
          <a:srcRect/>
          <a:stretch/>
        </p:blipFill>
        <p:spPr>
          <a:xfrm>
            <a:off x="6214230" y="4093711"/>
            <a:ext cx="640493" cy="527465"/>
          </a:xfrm>
          <a:prstGeom prst="rect">
            <a:avLst/>
          </a:prstGeom>
          <a:noFill/>
          <a:ln>
            <a:noFill/>
          </a:ln>
        </p:spPr>
      </p:pic>
      <p:pic>
        <p:nvPicPr>
          <p:cNvPr id="318" name="Google Shape;318;p42"/>
          <p:cNvPicPr preferRelativeResize="0"/>
          <p:nvPr/>
        </p:nvPicPr>
        <p:blipFill rotWithShape="1">
          <a:blip r:embed="rId6">
            <a:alphaModFix/>
          </a:blip>
          <a:srcRect/>
          <a:stretch/>
        </p:blipFill>
        <p:spPr>
          <a:xfrm>
            <a:off x="11277600" y="574"/>
            <a:ext cx="914400" cy="914400"/>
          </a:xfrm>
          <a:prstGeom prst="rect">
            <a:avLst/>
          </a:prstGeom>
          <a:noFill/>
          <a:ln>
            <a:noFill/>
          </a:ln>
        </p:spPr>
      </p:pic>
      <p:sp>
        <p:nvSpPr>
          <p:cNvPr id="2" name="Rectangle 1">
            <a:extLst>
              <a:ext uri="{FF2B5EF4-FFF2-40B4-BE49-F238E27FC236}">
                <a16:creationId xmlns:a16="http://schemas.microsoft.com/office/drawing/2014/main" id="{1F757237-F065-5148-9D97-CF2A6D1B3ACE}"/>
              </a:ext>
            </a:extLst>
          </p:cNvPr>
          <p:cNvSpPr/>
          <p:nvPr/>
        </p:nvSpPr>
        <p:spPr>
          <a:xfrm>
            <a:off x="6069229" y="2593191"/>
            <a:ext cx="45719" cy="14913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4" name="Google Shape;130;p3">
            <a:extLst>
              <a:ext uri="{FF2B5EF4-FFF2-40B4-BE49-F238E27FC236}">
                <a16:creationId xmlns:a16="http://schemas.microsoft.com/office/drawing/2014/main" id="{F32FE1EA-1D53-E84A-8E81-9F0AC9F4CBB4}"/>
              </a:ext>
            </a:extLst>
          </p:cNvPr>
          <p:cNvGrpSpPr/>
          <p:nvPr/>
        </p:nvGrpSpPr>
        <p:grpSpPr>
          <a:xfrm>
            <a:off x="1" y="6258465"/>
            <a:ext cx="7954398" cy="369291"/>
            <a:chOff x="1" y="6258465"/>
            <a:chExt cx="9288278" cy="369291"/>
          </a:xfrm>
        </p:grpSpPr>
        <p:sp>
          <p:nvSpPr>
            <p:cNvPr id="55" name="Google Shape;131;p3">
              <a:extLst>
                <a:ext uri="{FF2B5EF4-FFF2-40B4-BE49-F238E27FC236}">
                  <a16:creationId xmlns:a16="http://schemas.microsoft.com/office/drawing/2014/main" id="{34710A43-DED3-0D4B-8570-64AEAF87CF1F}"/>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Benefits to Your Community</a:t>
              </a:r>
              <a:endParaRPr sz="1400" b="0" i="0" u="none" strike="noStrike" cap="none" dirty="0">
                <a:solidFill>
                  <a:srgbClr val="000000"/>
                </a:solidFill>
                <a:latin typeface="Arial"/>
                <a:ea typeface="Arial"/>
                <a:cs typeface="Arial"/>
                <a:sym typeface="Arial"/>
              </a:endParaRPr>
            </a:p>
          </p:txBody>
        </p:sp>
        <p:sp>
          <p:nvSpPr>
            <p:cNvPr id="56" name="Google Shape;132;p3">
              <a:extLst>
                <a:ext uri="{FF2B5EF4-FFF2-40B4-BE49-F238E27FC236}">
                  <a16:creationId xmlns:a16="http://schemas.microsoft.com/office/drawing/2014/main" id="{25FF3387-653C-C047-BAA5-CEB1564C68CB}"/>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133;p3">
              <a:extLst>
                <a:ext uri="{FF2B5EF4-FFF2-40B4-BE49-F238E27FC236}">
                  <a16:creationId xmlns:a16="http://schemas.microsoft.com/office/drawing/2014/main" id="{119D5847-30C4-F54A-BD48-B35CB97B0CF6}"/>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46103"/>
    </mc:Choice>
    <mc:Fallback xmlns="">
      <p:transition spd="slow" advTm="461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pic>
        <p:nvPicPr>
          <p:cNvPr id="324" name="Google Shape;324;p9" descr="A person standing in a field&#10;&#10;Description automatically generated with low confidence"/>
          <p:cNvPicPr preferRelativeResize="0"/>
          <p:nvPr/>
        </p:nvPicPr>
        <p:blipFill rotWithShape="1">
          <a:blip r:embed="rId3">
            <a:alphaModFix/>
          </a:blip>
          <a:srcRect l="7759" r="14582"/>
          <a:stretch/>
        </p:blipFill>
        <p:spPr>
          <a:xfrm>
            <a:off x="4195482" y="0"/>
            <a:ext cx="7996518" cy="6858000"/>
          </a:xfrm>
          <a:prstGeom prst="rect">
            <a:avLst/>
          </a:prstGeom>
          <a:noFill/>
          <a:ln>
            <a:noFill/>
          </a:ln>
        </p:spPr>
      </p:pic>
      <p:sp>
        <p:nvSpPr>
          <p:cNvPr id="325" name="Google Shape;325;p9"/>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26" name="Google Shape;326;p9"/>
          <p:cNvSpPr txBox="1">
            <a:spLocks noGrp="1"/>
          </p:cNvSpPr>
          <p:nvPr>
            <p:ph type="title"/>
          </p:nvPr>
        </p:nvSpPr>
        <p:spPr>
          <a:xfrm>
            <a:off x="112642" y="0"/>
            <a:ext cx="4666747"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Benefits for Agriculture</a:t>
            </a:r>
            <a:endParaRPr/>
          </a:p>
        </p:txBody>
      </p:sp>
      <p:sp>
        <p:nvSpPr>
          <p:cNvPr id="327" name="Google Shape;327;p9"/>
          <p:cNvSpPr txBox="1">
            <a:spLocks noGrp="1"/>
          </p:cNvSpPr>
          <p:nvPr>
            <p:ph type="body" idx="1"/>
          </p:nvPr>
        </p:nvSpPr>
        <p:spPr>
          <a:xfrm>
            <a:off x="243283" y="1388773"/>
            <a:ext cx="3840000" cy="40806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000000"/>
                </a:solidFill>
              </a:rPr>
              <a:t>Strategically planted or conserved trees on farms can reduce soil erosion and prevent pollutants, like fertilizers and pesticides, from reaching local waterways.</a:t>
            </a:r>
            <a:endParaRPr sz="2000">
              <a:solidFill>
                <a:srgbClr val="000000"/>
              </a:solidFill>
            </a:endParaRPr>
          </a:p>
          <a:p>
            <a:pPr marL="0" lvl="0" indent="0" algn="l" rtl="0">
              <a:lnSpc>
                <a:spcPct val="115000"/>
              </a:lnSpc>
              <a:spcBef>
                <a:spcPts val="0"/>
              </a:spcBef>
              <a:spcAft>
                <a:spcPts val="0"/>
              </a:spcAft>
              <a:buSzPts val="2800"/>
              <a:buNone/>
            </a:pPr>
            <a:endParaRPr sz="2000">
              <a:solidFill>
                <a:srgbClr val="000000"/>
              </a:solidFill>
            </a:endParaRPr>
          </a:p>
          <a:p>
            <a:pPr marL="0" lvl="0" indent="0" algn="l" rtl="0">
              <a:lnSpc>
                <a:spcPct val="115000"/>
              </a:lnSpc>
              <a:spcBef>
                <a:spcPts val="0"/>
              </a:spcBef>
              <a:spcAft>
                <a:spcPts val="0"/>
              </a:spcAft>
              <a:buSzPts val="2800"/>
              <a:buNone/>
            </a:pPr>
            <a:r>
              <a:rPr lang="en-US" sz="2000">
                <a:solidFill>
                  <a:srgbClr val="000000"/>
                </a:solidFill>
              </a:rPr>
              <a:t>Trees can also act as a visual and noise barrier and provide safe corridors for wildlife movement.</a:t>
            </a:r>
            <a:endParaRPr sz="2000"/>
          </a:p>
        </p:txBody>
      </p:sp>
      <p:pic>
        <p:nvPicPr>
          <p:cNvPr id="332" name="Google Shape;332;p9"/>
          <p:cNvPicPr preferRelativeResize="0"/>
          <p:nvPr/>
        </p:nvPicPr>
        <p:blipFill rotWithShape="1">
          <a:blip r:embed="rId4">
            <a:alphaModFix/>
          </a:blip>
          <a:srcRect/>
          <a:stretch/>
        </p:blipFill>
        <p:spPr>
          <a:xfrm>
            <a:off x="11277600" y="574"/>
            <a:ext cx="914400" cy="914400"/>
          </a:xfrm>
          <a:prstGeom prst="rect">
            <a:avLst/>
          </a:prstGeom>
          <a:noFill/>
          <a:ln>
            <a:noFill/>
          </a:ln>
        </p:spPr>
      </p:pic>
      <p:grpSp>
        <p:nvGrpSpPr>
          <p:cNvPr id="11" name="Google Shape;130;p3">
            <a:extLst>
              <a:ext uri="{FF2B5EF4-FFF2-40B4-BE49-F238E27FC236}">
                <a16:creationId xmlns:a16="http://schemas.microsoft.com/office/drawing/2014/main" id="{02F57544-B174-0348-BED5-1227637EE7FC}"/>
              </a:ext>
            </a:extLst>
          </p:cNvPr>
          <p:cNvGrpSpPr/>
          <p:nvPr/>
        </p:nvGrpSpPr>
        <p:grpSpPr>
          <a:xfrm>
            <a:off x="1" y="6258465"/>
            <a:ext cx="7954398" cy="369291"/>
            <a:chOff x="1" y="6258465"/>
            <a:chExt cx="9288278" cy="369291"/>
          </a:xfrm>
        </p:grpSpPr>
        <p:sp>
          <p:nvSpPr>
            <p:cNvPr id="12" name="Google Shape;131;p3">
              <a:extLst>
                <a:ext uri="{FF2B5EF4-FFF2-40B4-BE49-F238E27FC236}">
                  <a16:creationId xmlns:a16="http://schemas.microsoft.com/office/drawing/2014/main" id="{05666DAC-53CD-FE43-974B-98724ED77F93}"/>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Benefits to Your Community</a:t>
              </a:r>
              <a:endParaRPr sz="1400" b="0" i="0" u="none" strike="noStrike" cap="none" dirty="0">
                <a:solidFill>
                  <a:srgbClr val="000000"/>
                </a:solidFill>
                <a:latin typeface="Arial"/>
                <a:ea typeface="Arial"/>
                <a:cs typeface="Arial"/>
                <a:sym typeface="Arial"/>
              </a:endParaRPr>
            </a:p>
          </p:txBody>
        </p:sp>
        <p:sp>
          <p:nvSpPr>
            <p:cNvPr id="13" name="Google Shape;132;p3">
              <a:extLst>
                <a:ext uri="{FF2B5EF4-FFF2-40B4-BE49-F238E27FC236}">
                  <a16:creationId xmlns:a16="http://schemas.microsoft.com/office/drawing/2014/main" id="{F521359C-13E5-A945-A9A8-FD1B2D1B484F}"/>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33;p3">
              <a:extLst>
                <a:ext uri="{FF2B5EF4-FFF2-40B4-BE49-F238E27FC236}">
                  <a16:creationId xmlns:a16="http://schemas.microsoft.com/office/drawing/2014/main" id="{A46172C8-FC2F-5245-B83B-5E6F38AC6B69}"/>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3075"/>
    </mc:Choice>
    <mc:Fallback xmlns="">
      <p:transition spd="slow" advTm="3307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grpSp>
        <p:nvGrpSpPr>
          <p:cNvPr id="338" name="Google Shape;338;p10"/>
          <p:cNvGrpSpPr/>
          <p:nvPr/>
        </p:nvGrpSpPr>
        <p:grpSpPr>
          <a:xfrm>
            <a:off x="-2900" y="147119"/>
            <a:ext cx="12192000" cy="6710881"/>
            <a:chOff x="-2900" y="469847"/>
            <a:chExt cx="12192000" cy="6710881"/>
          </a:xfrm>
        </p:grpSpPr>
        <p:pic>
          <p:nvPicPr>
            <p:cNvPr id="339" name="Google Shape;339;p10" descr="A picture containing text&#10;&#10;Description automatically generated"/>
            <p:cNvPicPr preferRelativeResize="0"/>
            <p:nvPr/>
          </p:nvPicPr>
          <p:blipFill rotWithShape="1">
            <a:blip r:embed="rId3">
              <a:alphaModFix/>
            </a:blip>
            <a:srcRect b="10883"/>
            <a:stretch/>
          </p:blipFill>
          <p:spPr>
            <a:xfrm>
              <a:off x="-2900" y="469847"/>
              <a:ext cx="12192000" cy="6710881"/>
            </a:xfrm>
            <a:prstGeom prst="rect">
              <a:avLst/>
            </a:prstGeom>
            <a:noFill/>
            <a:ln>
              <a:noFill/>
            </a:ln>
          </p:spPr>
        </p:pic>
        <p:sp>
          <p:nvSpPr>
            <p:cNvPr id="340" name="Google Shape;340;p10"/>
            <p:cNvSpPr/>
            <p:nvPr/>
          </p:nvSpPr>
          <p:spPr>
            <a:xfrm>
              <a:off x="6567359" y="4685191"/>
              <a:ext cx="568283" cy="1008356"/>
            </a:xfrm>
            <a:prstGeom prst="upDown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1" name="Google Shape;341;p10"/>
            <p:cNvSpPr/>
            <p:nvPr/>
          </p:nvSpPr>
          <p:spPr>
            <a:xfrm>
              <a:off x="11064287" y="2945749"/>
              <a:ext cx="591391" cy="596198"/>
            </a:xfrm>
            <a:prstGeom prst="down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2" name="Google Shape;342;p10"/>
            <p:cNvSpPr/>
            <p:nvPr/>
          </p:nvSpPr>
          <p:spPr>
            <a:xfrm rot="10800000">
              <a:off x="1108095" y="2528102"/>
              <a:ext cx="586233" cy="1013843"/>
            </a:xfrm>
            <a:prstGeom prst="downArrow">
              <a:avLst>
                <a:gd name="adj1" fmla="val 50000"/>
                <a:gd name="adj2" fmla="val 50000"/>
              </a:avLst>
            </a:prstGeom>
            <a:solidFill>
              <a:srgbClr val="899FE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3" name="Google Shape;343;p10"/>
            <p:cNvSpPr txBox="1"/>
            <p:nvPr/>
          </p:nvSpPr>
          <p:spPr>
            <a:xfrm>
              <a:off x="1791811" y="2661007"/>
              <a:ext cx="3990076"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Trees cool the air by creating shade and transpiring, or the process of their leaves releasing cooling water vapor into the air.</a:t>
              </a:r>
              <a:endParaRPr sz="1400" b="0" i="0" u="none" strike="noStrike" cap="none">
                <a:solidFill>
                  <a:schemeClr val="dk1"/>
                </a:solidFill>
                <a:latin typeface="Calibri"/>
                <a:ea typeface="Calibri"/>
                <a:cs typeface="Calibri"/>
                <a:sym typeface="Calibri"/>
              </a:endParaRPr>
            </a:p>
          </p:txBody>
        </p:sp>
        <p:sp>
          <p:nvSpPr>
            <p:cNvPr id="344" name="Google Shape;344;p10"/>
            <p:cNvSpPr txBox="1"/>
            <p:nvPr/>
          </p:nvSpPr>
          <p:spPr>
            <a:xfrm>
              <a:off x="9489653" y="2668339"/>
              <a:ext cx="184167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Buildings trap heat.</a:t>
              </a:r>
              <a:endParaRPr sz="1400" b="0" i="0" u="none" strike="noStrike" cap="none">
                <a:solidFill>
                  <a:srgbClr val="000000"/>
                </a:solidFill>
                <a:latin typeface="Arial"/>
                <a:ea typeface="Arial"/>
                <a:cs typeface="Arial"/>
                <a:sym typeface="Arial"/>
              </a:endParaRPr>
            </a:p>
          </p:txBody>
        </p:sp>
        <p:sp>
          <p:nvSpPr>
            <p:cNvPr id="345" name="Google Shape;345;p10"/>
            <p:cNvSpPr/>
            <p:nvPr/>
          </p:nvSpPr>
          <p:spPr>
            <a:xfrm rot="10800000">
              <a:off x="8861611" y="4960379"/>
              <a:ext cx="448837" cy="452486"/>
            </a:xfrm>
            <a:prstGeom prst="downArrow">
              <a:avLst>
                <a:gd name="adj1" fmla="val 50000"/>
                <a:gd name="adj2" fmla="val 50000"/>
              </a:avLst>
            </a:prstGeom>
            <a:solidFill>
              <a:srgbClr val="C0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6" name="Google Shape;346;p10"/>
            <p:cNvSpPr txBox="1"/>
            <p:nvPr/>
          </p:nvSpPr>
          <p:spPr>
            <a:xfrm>
              <a:off x="7867523" y="5805716"/>
              <a:ext cx="2987986"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Cars, and other machinery like air conditioners, produce heat.</a:t>
              </a:r>
              <a:endParaRPr sz="1400" b="0" i="0" u="none" strike="noStrike" cap="none">
                <a:solidFill>
                  <a:srgbClr val="000000"/>
                </a:solidFill>
                <a:latin typeface="Arial"/>
                <a:ea typeface="Arial"/>
                <a:cs typeface="Arial"/>
                <a:sym typeface="Arial"/>
              </a:endParaRPr>
            </a:p>
          </p:txBody>
        </p:sp>
        <p:sp>
          <p:nvSpPr>
            <p:cNvPr id="347" name="Google Shape;347;p10"/>
            <p:cNvSpPr/>
            <p:nvPr/>
          </p:nvSpPr>
          <p:spPr>
            <a:xfrm>
              <a:off x="4433600" y="5693547"/>
              <a:ext cx="2033073" cy="10662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cxnSp>
          <p:nvCxnSpPr>
            <p:cNvPr id="348" name="Google Shape;348;p10"/>
            <p:cNvCxnSpPr/>
            <p:nvPr/>
          </p:nvCxnSpPr>
          <p:spPr>
            <a:xfrm>
              <a:off x="4291032" y="5734953"/>
              <a:ext cx="2448910" cy="0"/>
            </a:xfrm>
            <a:prstGeom prst="straightConnector1">
              <a:avLst/>
            </a:prstGeom>
            <a:noFill/>
            <a:ln w="69850" cap="flat" cmpd="sng">
              <a:solidFill>
                <a:schemeClr val="lt2"/>
              </a:solidFill>
              <a:prstDash val="solid"/>
              <a:miter lim="800000"/>
              <a:headEnd type="none" w="sm" len="sm"/>
              <a:tailEnd type="none" w="sm" len="sm"/>
            </a:ln>
          </p:spPr>
        </p:cxnSp>
        <p:sp>
          <p:nvSpPr>
            <p:cNvPr id="349" name="Google Shape;349;p10"/>
            <p:cNvSpPr txBox="1"/>
            <p:nvPr/>
          </p:nvSpPr>
          <p:spPr>
            <a:xfrm>
              <a:off x="5313928" y="5823093"/>
              <a:ext cx="2300063" cy="73866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Century Gothic"/>
                  <a:ea typeface="Century Gothic"/>
                  <a:cs typeface="Century Gothic"/>
                  <a:sym typeface="Century Gothic"/>
                </a:rPr>
                <a:t>Dark surfaces like roads absorb and re-emit more of the sun’s heat.</a:t>
              </a:r>
              <a:endParaRPr sz="1400" b="0" i="0" u="none" strike="noStrike" cap="none">
                <a:solidFill>
                  <a:srgbClr val="000000"/>
                </a:solidFill>
                <a:latin typeface="Arial"/>
                <a:ea typeface="Arial"/>
                <a:cs typeface="Arial"/>
                <a:sym typeface="Arial"/>
              </a:endParaRPr>
            </a:p>
          </p:txBody>
        </p:sp>
      </p:grpSp>
      <p:pic>
        <p:nvPicPr>
          <p:cNvPr id="350" name="Google Shape;350;p10" descr="A picture containing text&#10;&#10;Description automatically generated"/>
          <p:cNvPicPr preferRelativeResize="0"/>
          <p:nvPr/>
        </p:nvPicPr>
        <p:blipFill rotWithShape="1">
          <a:blip r:embed="rId3">
            <a:alphaModFix/>
          </a:blip>
          <a:srcRect t="2531" b="96042"/>
          <a:stretch/>
        </p:blipFill>
        <p:spPr>
          <a:xfrm rot="10800000" flipH="1">
            <a:off x="0" y="-70263"/>
            <a:ext cx="12192000" cy="560570"/>
          </a:xfrm>
          <a:prstGeom prst="rect">
            <a:avLst/>
          </a:prstGeom>
          <a:noFill/>
          <a:ln>
            <a:noFill/>
          </a:ln>
        </p:spPr>
      </p:pic>
      <p:sp>
        <p:nvSpPr>
          <p:cNvPr id="351" name="Google Shape;351;p10"/>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2" name="Google Shape;352;p10"/>
          <p:cNvSpPr txBox="1">
            <a:spLocks noGrp="1"/>
          </p:cNvSpPr>
          <p:nvPr>
            <p:ph type="title"/>
          </p:nvPr>
        </p:nvSpPr>
        <p:spPr>
          <a:xfrm>
            <a:off x="139839" y="0"/>
            <a:ext cx="465840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Urban Heat Islands</a:t>
            </a:r>
            <a:endParaRPr/>
          </a:p>
        </p:txBody>
      </p:sp>
      <p:sp>
        <p:nvSpPr>
          <p:cNvPr id="353" name="Google Shape;353;p10"/>
          <p:cNvSpPr txBox="1"/>
          <p:nvPr/>
        </p:nvSpPr>
        <p:spPr>
          <a:xfrm>
            <a:off x="183605" y="758524"/>
            <a:ext cx="11461548"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accent1"/>
                </a:solidFill>
                <a:latin typeface="Century Gothic"/>
                <a:ea typeface="Century Gothic"/>
                <a:cs typeface="Century Gothic"/>
                <a:sym typeface="Century Gothic"/>
              </a:rPr>
              <a:t>Urban heat islands </a:t>
            </a:r>
            <a:r>
              <a:rPr lang="en-US" sz="1800" b="0" i="0" u="none" strike="noStrike" cap="none" dirty="0">
                <a:solidFill>
                  <a:srgbClr val="458A50"/>
                </a:solidFill>
                <a:latin typeface="Century Gothic"/>
                <a:ea typeface="Century Gothic"/>
                <a:cs typeface="Century Gothic"/>
                <a:sym typeface="Century Gothic"/>
              </a:rPr>
              <a:t>experience extreme high temperatures due to the forces illustrated below. </a:t>
            </a:r>
            <a:r>
              <a:rPr lang="en-US" sz="1800" b="0" i="0" u="none" strike="noStrike" cap="none" dirty="0">
                <a:solidFill>
                  <a:schemeClr val="dk1"/>
                </a:solidFill>
                <a:latin typeface="Century Gothic"/>
                <a:ea typeface="Century Gothic"/>
                <a:cs typeface="Century Gothic"/>
                <a:sym typeface="Century Gothic"/>
              </a:rPr>
              <a:t>They can increase the magnitude &amp; duration of heat waves in cities, elevating instances of heat stroke, heat exhaustion, and death. The elderly and those with pre-existing conditions are especially at risk.</a:t>
            </a:r>
            <a:endParaRPr sz="1400" b="0" i="0" u="none" strike="noStrike" cap="none" dirty="0">
              <a:solidFill>
                <a:schemeClr val="dk1"/>
              </a:solidFill>
              <a:latin typeface="Arial"/>
              <a:ea typeface="Arial"/>
              <a:cs typeface="Arial"/>
              <a:sym typeface="Arial"/>
            </a:endParaRPr>
          </a:p>
        </p:txBody>
      </p:sp>
      <p:sp>
        <p:nvSpPr>
          <p:cNvPr id="354" name="Google Shape;354;p10"/>
          <p:cNvSpPr/>
          <p:nvPr/>
        </p:nvSpPr>
        <p:spPr>
          <a:xfrm>
            <a:off x="6315309" y="1908594"/>
            <a:ext cx="7599760" cy="6858001"/>
          </a:xfrm>
          <a:prstGeom prst="blockArc">
            <a:avLst>
              <a:gd name="adj1" fmla="val 10800000"/>
              <a:gd name="adj2" fmla="val 18334659"/>
              <a:gd name="adj3" fmla="val 701"/>
            </a:avLst>
          </a:prstGeom>
          <a:solidFill>
            <a:srgbClr val="C00000">
              <a:alpha val="2313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59" name="Google Shape;359;p10"/>
          <p:cNvPicPr preferRelativeResize="0"/>
          <p:nvPr/>
        </p:nvPicPr>
        <p:blipFill rotWithShape="1">
          <a:blip r:embed="rId4">
            <a:alphaModFix/>
          </a:blip>
          <a:srcRect/>
          <a:stretch/>
        </p:blipFill>
        <p:spPr>
          <a:xfrm>
            <a:off x="11277600" y="574"/>
            <a:ext cx="914400" cy="914400"/>
          </a:xfrm>
          <a:prstGeom prst="rect">
            <a:avLst/>
          </a:prstGeom>
          <a:noFill/>
          <a:ln>
            <a:noFill/>
          </a:ln>
        </p:spPr>
      </p:pic>
      <p:sp>
        <p:nvSpPr>
          <p:cNvPr id="360" name="Google Shape;360;p10"/>
          <p:cNvSpPr txBox="1"/>
          <p:nvPr/>
        </p:nvSpPr>
        <p:spPr>
          <a:xfrm>
            <a:off x="8057736" y="6258465"/>
            <a:ext cx="3994427"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b="0" i="0" u="none" strike="noStrike" cap="none" dirty="0">
                <a:solidFill>
                  <a:srgbClr val="000000"/>
                </a:solidFill>
                <a:latin typeface="Century Gothic"/>
                <a:ea typeface="Century Gothic"/>
                <a:cs typeface="Century Gothic"/>
                <a:sym typeface="Century Gothic"/>
              </a:rPr>
              <a:t>Check out and share this </a:t>
            </a:r>
            <a:r>
              <a:rPr lang="en-US" b="0" i="0" u="sng" strike="noStrike" cap="none" dirty="0">
                <a:solidFill>
                  <a:schemeClr val="dk2"/>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Urban Heat Island Poster for Vulnerable Populations</a:t>
            </a:r>
            <a:r>
              <a:rPr lang="en-US" b="0" i="0" u="none" strike="noStrike" cap="none" dirty="0">
                <a:solidFill>
                  <a:srgbClr val="000000"/>
                </a:solidFill>
                <a:latin typeface="Century Gothic"/>
                <a:ea typeface="Century Gothic"/>
                <a:cs typeface="Century Gothic"/>
                <a:sym typeface="Century Gothic"/>
              </a:rPr>
              <a:t>.</a:t>
            </a:r>
            <a:endParaRPr b="0" i="0" u="none" strike="noStrike" cap="none" dirty="0">
              <a:solidFill>
                <a:srgbClr val="000000"/>
              </a:solidFill>
              <a:latin typeface="Century Gothic"/>
              <a:ea typeface="Century Gothic"/>
              <a:cs typeface="Century Gothic"/>
              <a:sym typeface="Century Gothic"/>
            </a:endParaRPr>
          </a:p>
        </p:txBody>
      </p:sp>
      <p:grpSp>
        <p:nvGrpSpPr>
          <p:cNvPr id="25" name="Google Shape;130;p3">
            <a:extLst>
              <a:ext uri="{FF2B5EF4-FFF2-40B4-BE49-F238E27FC236}">
                <a16:creationId xmlns:a16="http://schemas.microsoft.com/office/drawing/2014/main" id="{68DC0C20-62D6-5847-96A6-6120ED0C071D}"/>
              </a:ext>
            </a:extLst>
          </p:cNvPr>
          <p:cNvGrpSpPr/>
          <p:nvPr/>
        </p:nvGrpSpPr>
        <p:grpSpPr>
          <a:xfrm>
            <a:off x="1" y="6258465"/>
            <a:ext cx="7954398" cy="369291"/>
            <a:chOff x="1" y="6258465"/>
            <a:chExt cx="9288278" cy="369291"/>
          </a:xfrm>
        </p:grpSpPr>
        <p:sp>
          <p:nvSpPr>
            <p:cNvPr id="26" name="Google Shape;131;p3">
              <a:extLst>
                <a:ext uri="{FF2B5EF4-FFF2-40B4-BE49-F238E27FC236}">
                  <a16:creationId xmlns:a16="http://schemas.microsoft.com/office/drawing/2014/main" id="{B69E015F-E106-774F-984C-EDA5EC18963F}"/>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Benefits to Your Community</a:t>
              </a:r>
              <a:endParaRPr sz="1400" b="0" i="0" u="none" strike="noStrike" cap="none" dirty="0">
                <a:solidFill>
                  <a:srgbClr val="000000"/>
                </a:solidFill>
                <a:latin typeface="Arial"/>
                <a:ea typeface="Arial"/>
                <a:cs typeface="Arial"/>
                <a:sym typeface="Arial"/>
              </a:endParaRPr>
            </a:p>
          </p:txBody>
        </p:sp>
        <p:sp>
          <p:nvSpPr>
            <p:cNvPr id="27" name="Google Shape;132;p3">
              <a:extLst>
                <a:ext uri="{FF2B5EF4-FFF2-40B4-BE49-F238E27FC236}">
                  <a16:creationId xmlns:a16="http://schemas.microsoft.com/office/drawing/2014/main" id="{DD743921-59C2-1B40-8E5A-1F723FA3C9EB}"/>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133;p3">
              <a:extLst>
                <a:ext uri="{FF2B5EF4-FFF2-40B4-BE49-F238E27FC236}">
                  <a16:creationId xmlns:a16="http://schemas.microsoft.com/office/drawing/2014/main" id="{BAF1B833-BE52-1943-A171-2277FEAA01FB}"/>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46124"/>
    </mc:Choice>
    <mc:Fallback xmlns="">
      <p:transition spd="slow" advTm="46124"/>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p11"/>
          <p:cNvSpPr/>
          <p:nvPr/>
        </p:nvSpPr>
        <p:spPr>
          <a:xfrm>
            <a:off x="2" y="987296"/>
            <a:ext cx="5647720" cy="485178"/>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Urban Communities</a:t>
            </a:r>
            <a:endParaRPr sz="1400" b="0" i="0" u="none" strike="noStrike" cap="none">
              <a:solidFill>
                <a:srgbClr val="000000"/>
              </a:solidFill>
              <a:latin typeface="Arial"/>
              <a:ea typeface="Arial"/>
              <a:cs typeface="Arial"/>
              <a:sym typeface="Arial"/>
            </a:endParaRPr>
          </a:p>
        </p:txBody>
      </p:sp>
      <p:sp>
        <p:nvSpPr>
          <p:cNvPr id="367" name="Google Shape;367;p11"/>
          <p:cNvSpPr txBox="1"/>
          <p:nvPr/>
        </p:nvSpPr>
        <p:spPr>
          <a:xfrm>
            <a:off x="5715001" y="966801"/>
            <a:ext cx="6371896" cy="4247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dirty="0">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A study from the Science Museum of Virginia</a:t>
            </a:r>
            <a:r>
              <a:rPr lang="en-US" sz="1800" b="0" i="0" u="none" strike="noStrike" cap="none" dirty="0">
                <a:solidFill>
                  <a:schemeClr val="dk1"/>
                </a:solidFill>
                <a:latin typeface="Century Gothic"/>
                <a:ea typeface="Century Gothic"/>
                <a:cs typeface="Century Gothic"/>
                <a:sym typeface="Century Gothic"/>
              </a:rPr>
              <a:t> found higher temperatures in historically redlined neighborhoods when compared to higher income, whiter neighborhoods in </a:t>
            </a:r>
            <a:r>
              <a:rPr lang="en-US" sz="1800" b="1" i="0" u="none" strike="noStrike" cap="none" dirty="0">
                <a:solidFill>
                  <a:schemeClr val="dk1"/>
                </a:solidFill>
                <a:latin typeface="Century Gothic"/>
                <a:ea typeface="Century Gothic"/>
                <a:cs typeface="Century Gothic"/>
                <a:sym typeface="Century Gothic"/>
              </a:rPr>
              <a:t>94%</a:t>
            </a:r>
            <a:r>
              <a:rPr lang="en-US" sz="1800" b="0" i="0" u="none" strike="noStrike" cap="none" dirty="0">
                <a:solidFill>
                  <a:schemeClr val="dk1"/>
                </a:solidFill>
                <a:latin typeface="Century Gothic"/>
                <a:ea typeface="Century Gothic"/>
                <a:cs typeface="Century Gothic"/>
                <a:sym typeface="Century Gothic"/>
              </a:rPr>
              <a:t> of studied urban areas.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Redlining is the historical practice of refusing home loans or insurance to neighborhoods based on a racially motivated perception of investment safety. The historically redlined neighborhoods (predominantly lower income and communities of color) were up to </a:t>
            </a:r>
            <a:r>
              <a:rPr lang="en-US" sz="1800" b="1" i="0" u="none" strike="noStrike" cap="none" dirty="0">
                <a:solidFill>
                  <a:schemeClr val="dk1"/>
                </a:solidFill>
                <a:latin typeface="Century Gothic"/>
                <a:ea typeface="Century Gothic"/>
                <a:cs typeface="Century Gothic"/>
                <a:sym typeface="Century Gothic"/>
              </a:rPr>
              <a:t>7° warmer</a:t>
            </a:r>
            <a:r>
              <a:rPr lang="en-US" sz="1800" b="0" i="0" u="none" strike="noStrike" cap="none" dirty="0">
                <a:solidFill>
                  <a:schemeClr val="dk1"/>
                </a:solidFill>
                <a:latin typeface="Century Gothic"/>
                <a:ea typeface="Century Gothic"/>
                <a:cs typeface="Century Gothic"/>
                <a:sym typeface="Century Gothic"/>
              </a:rPr>
              <a:t>, which was partly attributed to less tree cover. </a:t>
            </a:r>
            <a:r>
              <a:rPr lang="en-US" sz="1800" b="0" i="0" u="none" strike="noStrike" cap="none" dirty="0">
                <a:solidFill>
                  <a:srgbClr val="000000"/>
                </a:solidFill>
                <a:latin typeface="Century Gothic"/>
                <a:ea typeface="Century Gothic"/>
                <a:cs typeface="Century Gothic"/>
                <a:sym typeface="Century Gothic"/>
              </a:rPr>
              <a:t>In your planning, consider and address such inequities so that everyone benefits from trees. Engage your community to make sure that your work addresses their needs and priorities.</a:t>
            </a:r>
            <a:endParaRPr sz="1800" b="0" i="0" u="none" strike="noStrike" cap="none" dirty="0">
              <a:solidFill>
                <a:srgbClr val="000000"/>
              </a:solidFill>
              <a:latin typeface="Century Gothic"/>
              <a:ea typeface="Century Gothic"/>
              <a:cs typeface="Century Gothic"/>
              <a:sym typeface="Century Gothic"/>
            </a:endParaRPr>
          </a:p>
        </p:txBody>
      </p:sp>
      <p:sp>
        <p:nvSpPr>
          <p:cNvPr id="368" name="Google Shape;368;p11"/>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9" name="Google Shape;369;p11"/>
          <p:cNvSpPr txBox="1">
            <a:spLocks noGrp="1"/>
          </p:cNvSpPr>
          <p:nvPr>
            <p:ph type="title"/>
          </p:nvPr>
        </p:nvSpPr>
        <p:spPr>
          <a:xfrm>
            <a:off x="133815" y="0"/>
            <a:ext cx="466442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Urban Heat Islands</a:t>
            </a:r>
            <a:endParaRPr/>
          </a:p>
        </p:txBody>
      </p:sp>
      <p:sp>
        <p:nvSpPr>
          <p:cNvPr id="370" name="Google Shape;370;p11"/>
          <p:cNvSpPr/>
          <p:nvPr/>
        </p:nvSpPr>
        <p:spPr>
          <a:xfrm>
            <a:off x="0" y="5140354"/>
            <a:ext cx="2901478" cy="317341"/>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Climate Connection</a:t>
            </a:r>
            <a:endParaRPr sz="1400" b="0" i="0" u="none" strike="noStrike" cap="none">
              <a:solidFill>
                <a:srgbClr val="000000"/>
              </a:solidFill>
              <a:latin typeface="Arial"/>
              <a:ea typeface="Arial"/>
              <a:cs typeface="Arial"/>
              <a:sym typeface="Arial"/>
            </a:endParaRPr>
          </a:p>
        </p:txBody>
      </p:sp>
      <p:sp>
        <p:nvSpPr>
          <p:cNvPr id="371" name="Google Shape;371;p11"/>
          <p:cNvSpPr txBox="1"/>
          <p:nvPr/>
        </p:nvSpPr>
        <p:spPr>
          <a:xfrm>
            <a:off x="133815" y="5489387"/>
            <a:ext cx="1205818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Warmer temperatures exacerbate the public health risks in heat islands. Heat island temperatures will increase with the rise in average air temperature, causing more deadly consequences.</a:t>
            </a:r>
            <a:endParaRPr sz="1400" b="0" i="0" u="none" strike="noStrike" cap="none">
              <a:solidFill>
                <a:srgbClr val="000000"/>
              </a:solidFill>
              <a:latin typeface="Arial"/>
              <a:ea typeface="Arial"/>
              <a:cs typeface="Arial"/>
              <a:sym typeface="Arial"/>
            </a:endParaRPr>
          </a:p>
        </p:txBody>
      </p:sp>
      <p:pic>
        <p:nvPicPr>
          <p:cNvPr id="372" name="Google Shape;372;p11" descr="Map&#10;&#10;Description automatically generated"/>
          <p:cNvPicPr preferRelativeResize="0"/>
          <p:nvPr/>
        </p:nvPicPr>
        <p:blipFill rotWithShape="1">
          <a:blip r:embed="rId4">
            <a:alphaModFix/>
          </a:blip>
          <a:srcRect/>
          <a:stretch/>
        </p:blipFill>
        <p:spPr>
          <a:xfrm>
            <a:off x="0" y="1475612"/>
            <a:ext cx="5647722" cy="3239823"/>
          </a:xfrm>
          <a:prstGeom prst="rect">
            <a:avLst/>
          </a:prstGeom>
          <a:noFill/>
          <a:ln>
            <a:noFill/>
          </a:ln>
        </p:spPr>
      </p:pic>
      <p:sp>
        <p:nvSpPr>
          <p:cNvPr id="373" name="Google Shape;373;p11"/>
          <p:cNvSpPr txBox="1"/>
          <p:nvPr/>
        </p:nvSpPr>
        <p:spPr>
          <a:xfrm>
            <a:off x="0" y="4699723"/>
            <a:ext cx="4656632" cy="2769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1200" b="0" i="0" u="none" strike="noStrike" cap="none">
                <a:solidFill>
                  <a:schemeClr val="dk1"/>
                </a:solidFill>
                <a:latin typeface="Century Gothic"/>
                <a:ea typeface="Century Gothic"/>
                <a:cs typeface="Century Gothic"/>
                <a:sym typeface="Century Gothic"/>
              </a:rPr>
              <a:t>Map and study by Jeremy Hoffman, </a:t>
            </a:r>
            <a:r>
              <a:rPr lang="en-US" sz="1200" b="0" i="0" u="sng" strike="noStrike" cap="none">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Throwing Shade RVA</a:t>
            </a:r>
            <a:endParaRPr sz="1200" b="0" i="0" u="none" strike="noStrike" cap="none">
              <a:solidFill>
                <a:schemeClr val="dk1"/>
              </a:solidFill>
              <a:latin typeface="Century Gothic"/>
              <a:ea typeface="Century Gothic"/>
              <a:cs typeface="Century Gothic"/>
              <a:sym typeface="Century Gothic"/>
            </a:endParaRPr>
          </a:p>
        </p:txBody>
      </p:sp>
      <p:pic>
        <p:nvPicPr>
          <p:cNvPr id="378" name="Google Shape;378;p11"/>
          <p:cNvPicPr preferRelativeResize="0"/>
          <p:nvPr/>
        </p:nvPicPr>
        <p:blipFill rotWithShape="1">
          <a:blip r:embed="rId6">
            <a:alphaModFix/>
          </a:blip>
          <a:srcRect/>
          <a:stretch/>
        </p:blipFill>
        <p:spPr>
          <a:xfrm>
            <a:off x="11277600" y="574"/>
            <a:ext cx="914400" cy="914400"/>
          </a:xfrm>
          <a:prstGeom prst="rect">
            <a:avLst/>
          </a:prstGeom>
          <a:noFill/>
          <a:ln>
            <a:noFill/>
          </a:ln>
        </p:spPr>
      </p:pic>
      <p:grpSp>
        <p:nvGrpSpPr>
          <p:cNvPr id="15" name="Google Shape;130;p3">
            <a:extLst>
              <a:ext uri="{FF2B5EF4-FFF2-40B4-BE49-F238E27FC236}">
                <a16:creationId xmlns:a16="http://schemas.microsoft.com/office/drawing/2014/main" id="{0BF48011-DE7D-134B-81DE-E3D6B608C8F5}"/>
              </a:ext>
            </a:extLst>
          </p:cNvPr>
          <p:cNvGrpSpPr/>
          <p:nvPr/>
        </p:nvGrpSpPr>
        <p:grpSpPr>
          <a:xfrm>
            <a:off x="1" y="6258465"/>
            <a:ext cx="7954398" cy="369291"/>
            <a:chOff x="1" y="6258465"/>
            <a:chExt cx="9288278" cy="369291"/>
          </a:xfrm>
        </p:grpSpPr>
        <p:sp>
          <p:nvSpPr>
            <p:cNvPr id="16" name="Google Shape;131;p3">
              <a:extLst>
                <a:ext uri="{FF2B5EF4-FFF2-40B4-BE49-F238E27FC236}">
                  <a16:creationId xmlns:a16="http://schemas.microsoft.com/office/drawing/2014/main" id="{936DF175-A66C-FC45-B15C-AFDD2C15850E}"/>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Benefits to Your Community</a:t>
              </a:r>
              <a:endParaRPr sz="1400" b="0" i="0" u="none" strike="noStrike" cap="none" dirty="0">
                <a:solidFill>
                  <a:srgbClr val="000000"/>
                </a:solidFill>
                <a:latin typeface="Arial"/>
                <a:ea typeface="Arial"/>
                <a:cs typeface="Arial"/>
                <a:sym typeface="Arial"/>
              </a:endParaRPr>
            </a:p>
          </p:txBody>
        </p:sp>
        <p:sp>
          <p:nvSpPr>
            <p:cNvPr id="17" name="Google Shape;132;p3">
              <a:extLst>
                <a:ext uri="{FF2B5EF4-FFF2-40B4-BE49-F238E27FC236}">
                  <a16:creationId xmlns:a16="http://schemas.microsoft.com/office/drawing/2014/main" id="{6CEA4258-7C8D-924C-9BE7-29635DF28A6A}"/>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 name="Google Shape;133;p3">
              <a:extLst>
                <a:ext uri="{FF2B5EF4-FFF2-40B4-BE49-F238E27FC236}">
                  <a16:creationId xmlns:a16="http://schemas.microsoft.com/office/drawing/2014/main" id="{8FE588C0-780C-7540-B4C7-F0DE043F1ED8}"/>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45911"/>
    </mc:Choice>
    <mc:Fallback xmlns="">
      <p:transition spd="slow" advTm="45911"/>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2"/>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5" name="Google Shape;385;p12"/>
          <p:cNvSpPr txBox="1">
            <a:spLocks noGrp="1"/>
          </p:cNvSpPr>
          <p:nvPr>
            <p:ph type="title"/>
          </p:nvPr>
        </p:nvSpPr>
        <p:spPr>
          <a:xfrm>
            <a:off x="139839" y="0"/>
            <a:ext cx="465840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Public Health and Safety</a:t>
            </a:r>
            <a:endParaRPr/>
          </a:p>
        </p:txBody>
      </p:sp>
      <p:pic>
        <p:nvPicPr>
          <p:cNvPr id="386" name="Google Shape;386;p12"/>
          <p:cNvPicPr preferRelativeResize="0"/>
          <p:nvPr/>
        </p:nvPicPr>
        <p:blipFill rotWithShape="1">
          <a:blip r:embed="rId3">
            <a:alphaModFix/>
          </a:blip>
          <a:srcRect/>
          <a:stretch/>
        </p:blipFill>
        <p:spPr>
          <a:xfrm>
            <a:off x="387229" y="2038555"/>
            <a:ext cx="5682416" cy="4111899"/>
          </a:xfrm>
          <a:prstGeom prst="rect">
            <a:avLst/>
          </a:prstGeom>
          <a:noFill/>
          <a:ln>
            <a:noFill/>
          </a:ln>
        </p:spPr>
      </p:pic>
      <p:sp>
        <p:nvSpPr>
          <p:cNvPr id="387" name="Google Shape;387;p12"/>
          <p:cNvSpPr/>
          <p:nvPr/>
        </p:nvSpPr>
        <p:spPr>
          <a:xfrm>
            <a:off x="0" y="5857172"/>
            <a:ext cx="12232615" cy="1000828"/>
          </a:xfrm>
          <a:prstGeom prst="rect">
            <a:avLst/>
          </a:prstGeom>
          <a:solidFill>
            <a:srgbClr val="458A50">
              <a:alpha val="4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8" name="Google Shape;388;p12"/>
          <p:cNvSpPr txBox="1"/>
          <p:nvPr/>
        </p:nvSpPr>
        <p:spPr>
          <a:xfrm>
            <a:off x="6235979" y="525279"/>
            <a:ext cx="5600814" cy="31392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Many studies show that being in nature and forests, from taking a walk to practices like “forest bathing” where one immerses one’s senses in the forest atmosphere, increases immunity and well-being. </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Community trees also bring people together outdoors, leading to lower societal health care costs due to increased exercise and stress relief as well as higher neighborhood vigilance, which discourages criminal activity.</a:t>
            </a:r>
            <a:endParaRPr sz="1400" b="0" i="0" u="none" strike="noStrike" cap="none" dirty="0">
              <a:solidFill>
                <a:schemeClr val="dk1"/>
              </a:solidFill>
              <a:latin typeface="Arial"/>
              <a:ea typeface="Arial"/>
              <a:cs typeface="Arial"/>
              <a:sym typeface="Arial"/>
            </a:endParaRPr>
          </a:p>
        </p:txBody>
      </p:sp>
      <p:sp>
        <p:nvSpPr>
          <p:cNvPr id="389" name="Google Shape;389;p12"/>
          <p:cNvSpPr txBox="1"/>
          <p:nvPr/>
        </p:nvSpPr>
        <p:spPr>
          <a:xfrm>
            <a:off x="230929" y="911276"/>
            <a:ext cx="515392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458A50"/>
                </a:solidFill>
                <a:latin typeface="Century Gothic"/>
                <a:ea typeface="Century Gothic"/>
                <a:cs typeface="Century Gothic"/>
                <a:sym typeface="Century Gothic"/>
              </a:rPr>
              <a:t>Trees are correlated with reductions in:</a:t>
            </a:r>
            <a:endParaRPr sz="1400" b="0" i="0" u="none" strike="noStrike" cap="none">
              <a:solidFill>
                <a:srgbClr val="000000"/>
              </a:solidFill>
              <a:latin typeface="Arial"/>
              <a:ea typeface="Arial"/>
              <a:cs typeface="Arial"/>
              <a:sym typeface="Arial"/>
            </a:endParaRPr>
          </a:p>
        </p:txBody>
      </p:sp>
      <p:pic>
        <p:nvPicPr>
          <p:cNvPr id="390" name="Google Shape;390;p12" descr="Shape&#10;&#10;Description automatically generated with medium confidence"/>
          <p:cNvPicPr preferRelativeResize="0"/>
          <p:nvPr/>
        </p:nvPicPr>
        <p:blipFill rotWithShape="1">
          <a:blip r:embed="rId4">
            <a:alphaModFix/>
          </a:blip>
          <a:srcRect/>
          <a:stretch/>
        </p:blipFill>
        <p:spPr>
          <a:xfrm>
            <a:off x="6727339" y="3550063"/>
            <a:ext cx="5287057" cy="2643529"/>
          </a:xfrm>
          <a:prstGeom prst="rect">
            <a:avLst/>
          </a:prstGeom>
          <a:noFill/>
          <a:ln>
            <a:noFill/>
          </a:ln>
        </p:spPr>
      </p:pic>
      <p:sp>
        <p:nvSpPr>
          <p:cNvPr id="391" name="Google Shape;391;p12"/>
          <p:cNvSpPr/>
          <p:nvPr/>
        </p:nvSpPr>
        <p:spPr>
          <a:xfrm>
            <a:off x="2255963" y="1480062"/>
            <a:ext cx="301066" cy="419862"/>
          </a:xfrm>
          <a:prstGeom prst="down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92" name="Google Shape;392;p12"/>
          <p:cNvSpPr/>
          <p:nvPr/>
        </p:nvSpPr>
        <p:spPr>
          <a:xfrm>
            <a:off x="4371461" y="1503878"/>
            <a:ext cx="301066" cy="419862"/>
          </a:xfrm>
          <a:prstGeom prst="down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93" name="Google Shape;393;p12"/>
          <p:cNvSpPr/>
          <p:nvPr/>
        </p:nvSpPr>
        <p:spPr>
          <a:xfrm>
            <a:off x="328408" y="1499581"/>
            <a:ext cx="301066" cy="419862"/>
          </a:xfrm>
          <a:prstGeom prst="downArrow">
            <a:avLst>
              <a:gd name="adj1" fmla="val 50000"/>
              <a:gd name="adj2"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394" name="Google Shape;394;p12"/>
          <p:cNvSpPr txBox="1"/>
          <p:nvPr/>
        </p:nvSpPr>
        <p:spPr>
          <a:xfrm>
            <a:off x="2517080" y="1505752"/>
            <a:ext cx="1651413" cy="33851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Century Gothic"/>
              <a:buNone/>
            </a:pPr>
            <a:r>
              <a:rPr lang="en-US" sz="1600" b="0" i="0" u="none" strike="noStrike" cap="none">
                <a:solidFill>
                  <a:schemeClr val="dk1"/>
                </a:solidFill>
                <a:latin typeface="Century Gothic"/>
                <a:ea typeface="Century Gothic"/>
                <a:cs typeface="Century Gothic"/>
                <a:sym typeface="Century Gothic"/>
              </a:rPr>
              <a:t>Gun violence</a:t>
            </a:r>
            <a:endParaRPr sz="1800" b="0" i="0" u="none" strike="noStrike" cap="none">
              <a:solidFill>
                <a:schemeClr val="dk1"/>
              </a:solidFill>
              <a:latin typeface="Calibri"/>
              <a:ea typeface="Calibri"/>
              <a:cs typeface="Calibri"/>
              <a:sym typeface="Calibri"/>
            </a:endParaRPr>
          </a:p>
        </p:txBody>
      </p:sp>
      <p:sp>
        <p:nvSpPr>
          <p:cNvPr id="395" name="Google Shape;395;p12"/>
          <p:cNvSpPr txBox="1"/>
          <p:nvPr/>
        </p:nvSpPr>
        <p:spPr>
          <a:xfrm>
            <a:off x="4693321" y="1382642"/>
            <a:ext cx="1317542" cy="58473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Century Gothic"/>
              <a:buNone/>
            </a:pPr>
            <a:r>
              <a:rPr lang="en-US" sz="1600" b="0" i="0" u="none" strike="noStrike" cap="none">
                <a:solidFill>
                  <a:schemeClr val="dk1"/>
                </a:solidFill>
                <a:latin typeface="Century Gothic"/>
                <a:ea typeface="Century Gothic"/>
                <a:cs typeface="Century Gothic"/>
                <a:sym typeface="Century Gothic"/>
              </a:rPr>
              <a:t>Domestic</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entury Gothic"/>
              <a:buNone/>
            </a:pPr>
            <a:r>
              <a:rPr lang="en-US" sz="1600" b="0" i="0" u="none" strike="noStrike" cap="none">
                <a:solidFill>
                  <a:schemeClr val="dk1"/>
                </a:solidFill>
                <a:latin typeface="Century Gothic"/>
                <a:ea typeface="Century Gothic"/>
                <a:cs typeface="Century Gothic"/>
                <a:sym typeface="Century Gothic"/>
              </a:rPr>
              <a:t>violence</a:t>
            </a:r>
            <a:endParaRPr sz="1800" b="0" i="0" u="none" strike="noStrike" cap="none">
              <a:solidFill>
                <a:schemeClr val="dk1"/>
              </a:solidFill>
              <a:latin typeface="Calibri"/>
              <a:ea typeface="Calibri"/>
              <a:cs typeface="Calibri"/>
              <a:sym typeface="Calibri"/>
            </a:endParaRPr>
          </a:p>
        </p:txBody>
      </p:sp>
      <p:sp>
        <p:nvSpPr>
          <p:cNvPr id="396" name="Google Shape;396;p12"/>
          <p:cNvSpPr txBox="1"/>
          <p:nvPr/>
        </p:nvSpPr>
        <p:spPr>
          <a:xfrm>
            <a:off x="569682" y="1382622"/>
            <a:ext cx="1651414"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600"/>
              <a:buFont typeface="Century Gothic"/>
              <a:buNone/>
            </a:pPr>
            <a:r>
              <a:rPr lang="en-US" sz="1600" b="0" i="0" u="none" strike="noStrike" cap="none">
                <a:solidFill>
                  <a:schemeClr val="dk1"/>
                </a:solidFill>
                <a:latin typeface="Century Gothic"/>
                <a:ea typeface="Century Gothic"/>
                <a:cs typeface="Century Gothic"/>
                <a:sym typeface="Century Gothic"/>
              </a:rPr>
              <a:t>Mental fatigue</a:t>
            </a:r>
            <a:endParaRPr sz="18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entury Gothic"/>
              <a:buNone/>
            </a:pPr>
            <a:r>
              <a:rPr lang="en-US" sz="1600" b="0" i="0" u="none" strike="noStrike" cap="none">
                <a:solidFill>
                  <a:schemeClr val="dk1"/>
                </a:solidFill>
                <a:latin typeface="Century Gothic"/>
                <a:ea typeface="Century Gothic"/>
                <a:cs typeface="Century Gothic"/>
                <a:sym typeface="Century Gothic"/>
              </a:rPr>
              <a:t>&amp; aggression</a:t>
            </a:r>
            <a:endParaRPr sz="1800" b="0" i="0" u="none" strike="noStrike" cap="none">
              <a:solidFill>
                <a:schemeClr val="dk1"/>
              </a:solidFill>
              <a:latin typeface="Calibri"/>
              <a:ea typeface="Calibri"/>
              <a:cs typeface="Calibri"/>
              <a:sym typeface="Calibri"/>
            </a:endParaRPr>
          </a:p>
        </p:txBody>
      </p:sp>
      <p:pic>
        <p:nvPicPr>
          <p:cNvPr id="401" name="Google Shape;401;p12"/>
          <p:cNvPicPr preferRelativeResize="0"/>
          <p:nvPr/>
        </p:nvPicPr>
        <p:blipFill rotWithShape="1">
          <a:blip r:embed="rId5">
            <a:alphaModFix/>
          </a:blip>
          <a:srcRect/>
          <a:stretch/>
        </p:blipFill>
        <p:spPr>
          <a:xfrm>
            <a:off x="11277600" y="574"/>
            <a:ext cx="914400" cy="914400"/>
          </a:xfrm>
          <a:prstGeom prst="rect">
            <a:avLst/>
          </a:prstGeom>
          <a:noFill/>
          <a:ln>
            <a:noFill/>
          </a:ln>
        </p:spPr>
      </p:pic>
      <p:sp>
        <p:nvSpPr>
          <p:cNvPr id="402" name="Google Shape;402;p12"/>
          <p:cNvSpPr txBox="1"/>
          <p:nvPr/>
        </p:nvSpPr>
        <p:spPr>
          <a:xfrm>
            <a:off x="8200750" y="6043038"/>
            <a:ext cx="3851413"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Montserrat"/>
                <a:ea typeface="Montserrat"/>
                <a:cs typeface="Montserrat"/>
                <a:sym typeface="Montserrat"/>
              </a:rPr>
              <a:t>Explore more about how trees benefit your community’s health at </a:t>
            </a:r>
            <a:r>
              <a:rPr lang="en-US" sz="1400" b="0" i="0" u="sng" strike="noStrike" cap="none" dirty="0">
                <a:solidFill>
                  <a:schemeClr val="hlink"/>
                </a:solidFill>
                <a:latin typeface="Montserrat"/>
                <a:ea typeface="Montserrat"/>
                <a:cs typeface="Montserrat"/>
                <a:sym typeface="Montserrat"/>
                <a:hlinkClick r:id="rId6"/>
              </a:rPr>
              <a:t>Healthy Trees, Healthy Lives</a:t>
            </a:r>
            <a:r>
              <a:rPr lang="en-US" sz="1400" b="0" i="0" u="none" strike="noStrike" cap="none" dirty="0">
                <a:solidFill>
                  <a:srgbClr val="000000"/>
                </a:solidFill>
                <a:latin typeface="Montserrat"/>
                <a:ea typeface="Montserrat"/>
                <a:cs typeface="Montserrat"/>
                <a:sym typeface="Montserrat"/>
              </a:rPr>
              <a:t>.</a:t>
            </a:r>
            <a:endParaRPr sz="1400" b="0" i="0" u="none" strike="noStrike" cap="none" dirty="0">
              <a:solidFill>
                <a:srgbClr val="000000"/>
              </a:solidFill>
              <a:latin typeface="Montserrat"/>
              <a:ea typeface="Montserrat"/>
              <a:cs typeface="Montserrat"/>
              <a:sym typeface="Montserrat"/>
            </a:endParaRPr>
          </a:p>
        </p:txBody>
      </p:sp>
      <p:grpSp>
        <p:nvGrpSpPr>
          <p:cNvPr id="21" name="Google Shape;130;p3">
            <a:extLst>
              <a:ext uri="{FF2B5EF4-FFF2-40B4-BE49-F238E27FC236}">
                <a16:creationId xmlns:a16="http://schemas.microsoft.com/office/drawing/2014/main" id="{353BB431-1570-9F4C-BB68-C1374C134D29}"/>
              </a:ext>
            </a:extLst>
          </p:cNvPr>
          <p:cNvGrpSpPr/>
          <p:nvPr/>
        </p:nvGrpSpPr>
        <p:grpSpPr>
          <a:xfrm>
            <a:off x="1" y="6258465"/>
            <a:ext cx="7954398" cy="369291"/>
            <a:chOff x="1" y="6258465"/>
            <a:chExt cx="9288278" cy="369291"/>
          </a:xfrm>
        </p:grpSpPr>
        <p:sp>
          <p:nvSpPr>
            <p:cNvPr id="22" name="Google Shape;131;p3">
              <a:extLst>
                <a:ext uri="{FF2B5EF4-FFF2-40B4-BE49-F238E27FC236}">
                  <a16:creationId xmlns:a16="http://schemas.microsoft.com/office/drawing/2014/main" id="{0CB8700D-2EE6-FD4B-8A69-E972CDF4A4DF}"/>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Benefits to Your Community</a:t>
              </a:r>
              <a:endParaRPr sz="1400" b="0" i="0" u="none" strike="noStrike" cap="none" dirty="0">
                <a:solidFill>
                  <a:srgbClr val="000000"/>
                </a:solidFill>
                <a:latin typeface="Arial"/>
                <a:ea typeface="Arial"/>
                <a:cs typeface="Arial"/>
                <a:sym typeface="Arial"/>
              </a:endParaRPr>
            </a:p>
          </p:txBody>
        </p:sp>
        <p:sp>
          <p:nvSpPr>
            <p:cNvPr id="23" name="Google Shape;132;p3">
              <a:extLst>
                <a:ext uri="{FF2B5EF4-FFF2-40B4-BE49-F238E27FC236}">
                  <a16:creationId xmlns:a16="http://schemas.microsoft.com/office/drawing/2014/main" id="{DB787CE5-1FCF-5847-996C-9D58E6AD5258}"/>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133;p3">
              <a:extLst>
                <a:ext uri="{FF2B5EF4-FFF2-40B4-BE49-F238E27FC236}">
                  <a16:creationId xmlns:a16="http://schemas.microsoft.com/office/drawing/2014/main" id="{3052F03C-BD4C-454E-92A7-C1B291084C1C}"/>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45722"/>
    </mc:Choice>
    <mc:Fallback xmlns="">
      <p:transition spd="slow" advTm="45722"/>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grpSp>
        <p:nvGrpSpPr>
          <p:cNvPr id="408" name="Google Shape;408;p13"/>
          <p:cNvGrpSpPr/>
          <p:nvPr/>
        </p:nvGrpSpPr>
        <p:grpSpPr>
          <a:xfrm>
            <a:off x="6650726" y="-7827"/>
            <a:ext cx="5014442" cy="4600848"/>
            <a:chOff x="2595316" y="729050"/>
            <a:chExt cx="5986783" cy="5492990"/>
          </a:xfrm>
        </p:grpSpPr>
        <p:pic>
          <p:nvPicPr>
            <p:cNvPr id="409" name="Google Shape;409;p13"/>
            <p:cNvPicPr preferRelativeResize="0"/>
            <p:nvPr/>
          </p:nvPicPr>
          <p:blipFill rotWithShape="1">
            <a:blip r:embed="rId3">
              <a:alphaModFix/>
            </a:blip>
            <a:srcRect/>
            <a:stretch/>
          </p:blipFill>
          <p:spPr>
            <a:xfrm flipH="1">
              <a:off x="3634887" y="729050"/>
              <a:ext cx="4947212" cy="5492990"/>
            </a:xfrm>
            <a:prstGeom prst="rect">
              <a:avLst/>
            </a:prstGeom>
            <a:noFill/>
            <a:ln>
              <a:noFill/>
            </a:ln>
          </p:spPr>
        </p:pic>
        <p:cxnSp>
          <p:nvCxnSpPr>
            <p:cNvPr id="410" name="Google Shape;410;p13"/>
            <p:cNvCxnSpPr/>
            <p:nvPr/>
          </p:nvCxnSpPr>
          <p:spPr>
            <a:xfrm flipH="1">
              <a:off x="5830547" y="2735381"/>
              <a:ext cx="501" cy="3289662"/>
            </a:xfrm>
            <a:prstGeom prst="straightConnector1">
              <a:avLst/>
            </a:prstGeom>
            <a:noFill/>
            <a:ln w="12700" cap="flat" cmpd="sng">
              <a:solidFill>
                <a:schemeClr val="dk2"/>
              </a:solidFill>
              <a:prstDash val="solid"/>
              <a:miter lim="800000"/>
              <a:headEnd type="none" w="sm" len="sm"/>
              <a:tailEnd type="none" w="sm" len="sm"/>
            </a:ln>
          </p:spPr>
        </p:cxnSp>
        <p:sp>
          <p:nvSpPr>
            <p:cNvPr id="411" name="Google Shape;411;p13"/>
            <p:cNvSpPr txBox="1"/>
            <p:nvPr/>
          </p:nvSpPr>
          <p:spPr>
            <a:xfrm>
              <a:off x="6762632" y="4405585"/>
              <a:ext cx="1302313" cy="150652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chemeClr val="lt1"/>
                  </a:solidFill>
                  <a:latin typeface="Century Gothic"/>
                  <a:ea typeface="Century Gothic"/>
                  <a:cs typeface="Century Gothic"/>
                  <a:sym typeface="Century Gothic"/>
                </a:rPr>
                <a:t>27,000</a:t>
              </a:r>
              <a:endParaRPr sz="1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dirty="0">
                  <a:solidFill>
                    <a:schemeClr val="lt1"/>
                  </a:solidFill>
                  <a:latin typeface="Century Gothic"/>
                  <a:ea typeface="Century Gothic"/>
                  <a:cs typeface="Century Gothic"/>
                  <a:sym typeface="Century Gothic"/>
                </a:rPr>
                <a:t>gallons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of runoff</a:t>
              </a:r>
              <a:endParaRPr sz="1400" b="0" i="0" u="none" strike="noStrike" cap="none" dirty="0">
                <a:solidFill>
                  <a:srgbClr val="000000"/>
                </a:solidFill>
                <a:latin typeface="Arial"/>
                <a:ea typeface="Arial"/>
                <a:cs typeface="Arial"/>
                <a:sym typeface="Arial"/>
              </a:endParaRPr>
            </a:p>
          </p:txBody>
        </p:sp>
        <p:sp>
          <p:nvSpPr>
            <p:cNvPr id="412" name="Google Shape;412;p13"/>
            <p:cNvSpPr txBox="1"/>
            <p:nvPr/>
          </p:nvSpPr>
          <p:spPr>
            <a:xfrm>
              <a:off x="3002998" y="4602662"/>
              <a:ext cx="1448638" cy="1029755"/>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750</a:t>
              </a:r>
              <a:endParaRPr sz="1400" b="1"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Century Gothic"/>
                  <a:ea typeface="Century Gothic"/>
                  <a:cs typeface="Century Gothic"/>
                  <a:sym typeface="Century Gothic"/>
                </a:rPr>
                <a:t>gallons</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of runoff</a:t>
              </a:r>
              <a:endParaRPr sz="1400" b="0" i="0" u="none" strike="noStrike" cap="none">
                <a:solidFill>
                  <a:srgbClr val="000000"/>
                </a:solidFill>
                <a:latin typeface="Arial"/>
                <a:ea typeface="Arial"/>
                <a:cs typeface="Arial"/>
                <a:sym typeface="Arial"/>
              </a:endParaRPr>
            </a:p>
          </p:txBody>
        </p:sp>
        <p:sp>
          <p:nvSpPr>
            <p:cNvPr id="413" name="Google Shape;413;p13"/>
            <p:cNvSpPr txBox="1"/>
            <p:nvPr/>
          </p:nvSpPr>
          <p:spPr>
            <a:xfrm>
              <a:off x="4342314" y="1701874"/>
              <a:ext cx="3121659" cy="5511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dirty="0">
                  <a:solidFill>
                    <a:schemeClr val="dk2"/>
                  </a:solidFill>
                  <a:latin typeface="Century Gothic"/>
                  <a:ea typeface="Century Gothic"/>
                  <a:cs typeface="Century Gothic"/>
                  <a:sym typeface="Century Gothic"/>
                </a:rPr>
                <a:t>One inch of rain</a:t>
              </a:r>
              <a:endParaRPr sz="1400" b="0" i="0" u="none" strike="noStrike" cap="none" dirty="0">
                <a:solidFill>
                  <a:srgbClr val="000000"/>
                </a:solidFill>
                <a:latin typeface="Arial"/>
                <a:ea typeface="Arial"/>
                <a:cs typeface="Arial"/>
                <a:sym typeface="Arial"/>
              </a:endParaRPr>
            </a:p>
          </p:txBody>
        </p:sp>
        <p:sp>
          <p:nvSpPr>
            <p:cNvPr id="414" name="Google Shape;414;p13"/>
            <p:cNvSpPr txBox="1"/>
            <p:nvPr/>
          </p:nvSpPr>
          <p:spPr>
            <a:xfrm>
              <a:off x="6227353" y="3973812"/>
              <a:ext cx="2349735" cy="3077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458A50"/>
                  </a:solidFill>
                  <a:latin typeface="Century Gothic"/>
                  <a:ea typeface="Century Gothic"/>
                  <a:cs typeface="Century Gothic"/>
                  <a:sym typeface="Century Gothic"/>
                </a:rPr>
                <a:t>one acre of parking lot</a:t>
              </a:r>
              <a:endParaRPr sz="1400" b="0" i="0" u="none" strike="noStrike" cap="none" dirty="0">
                <a:solidFill>
                  <a:srgbClr val="000000"/>
                </a:solidFill>
                <a:latin typeface="Arial"/>
                <a:ea typeface="Arial"/>
                <a:cs typeface="Arial"/>
                <a:sym typeface="Arial"/>
              </a:endParaRPr>
            </a:p>
          </p:txBody>
        </p:sp>
        <p:sp>
          <p:nvSpPr>
            <p:cNvPr id="415" name="Google Shape;415;p13"/>
            <p:cNvSpPr txBox="1"/>
            <p:nvPr/>
          </p:nvSpPr>
          <p:spPr>
            <a:xfrm>
              <a:off x="2595316" y="4011455"/>
              <a:ext cx="3235233" cy="36740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dirty="0">
                  <a:solidFill>
                    <a:srgbClr val="458A50"/>
                  </a:solidFill>
                  <a:latin typeface="Century Gothic"/>
                  <a:ea typeface="Century Gothic"/>
                  <a:cs typeface="Century Gothic"/>
                  <a:sym typeface="Century Gothic"/>
                </a:rPr>
                <a:t>one acre of forest or wetland</a:t>
              </a:r>
              <a:endParaRPr sz="1400" b="0" i="0" u="none" strike="noStrike" cap="none" dirty="0">
                <a:solidFill>
                  <a:srgbClr val="000000"/>
                </a:solidFill>
                <a:latin typeface="Arial"/>
                <a:ea typeface="Arial"/>
                <a:cs typeface="Arial"/>
                <a:sym typeface="Arial"/>
              </a:endParaRPr>
            </a:p>
          </p:txBody>
        </p:sp>
      </p:grpSp>
      <p:sp>
        <p:nvSpPr>
          <p:cNvPr id="416" name="Google Shape;416;p13"/>
          <p:cNvSpPr/>
          <p:nvPr/>
        </p:nvSpPr>
        <p:spPr>
          <a:xfrm>
            <a:off x="0" y="186408"/>
            <a:ext cx="7817005"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7" name="Google Shape;417;p13"/>
          <p:cNvSpPr txBox="1">
            <a:spLocks noGrp="1"/>
          </p:cNvSpPr>
          <p:nvPr>
            <p:ph type="title"/>
          </p:nvPr>
        </p:nvSpPr>
        <p:spPr>
          <a:xfrm>
            <a:off x="129064" y="0"/>
            <a:ext cx="7531823"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Infrastructure Maintenance and Financing</a:t>
            </a:r>
            <a:endParaRPr/>
          </a:p>
        </p:txBody>
      </p:sp>
      <p:cxnSp>
        <p:nvCxnSpPr>
          <p:cNvPr id="418" name="Google Shape;418;p13"/>
          <p:cNvCxnSpPr/>
          <p:nvPr/>
        </p:nvCxnSpPr>
        <p:spPr>
          <a:xfrm>
            <a:off x="5862615" y="2446058"/>
            <a:ext cx="0" cy="3059674"/>
          </a:xfrm>
          <a:prstGeom prst="straightConnector1">
            <a:avLst/>
          </a:prstGeom>
          <a:noFill/>
          <a:ln w="9525" cap="flat" cmpd="sng">
            <a:solidFill>
              <a:srgbClr val="B5C6C9"/>
            </a:solidFill>
            <a:prstDash val="solid"/>
            <a:miter lim="800000"/>
            <a:headEnd type="none" w="sm" len="sm"/>
            <a:tailEnd type="none" w="sm" len="sm"/>
          </a:ln>
        </p:spPr>
      </p:cxnSp>
      <p:sp>
        <p:nvSpPr>
          <p:cNvPr id="419" name="Google Shape;419;p13"/>
          <p:cNvSpPr txBox="1"/>
          <p:nvPr/>
        </p:nvSpPr>
        <p:spPr>
          <a:xfrm>
            <a:off x="129066" y="864703"/>
            <a:ext cx="6601598" cy="12926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458A50"/>
                </a:solidFill>
                <a:latin typeface="Century Gothic"/>
                <a:ea typeface="Century Gothic"/>
                <a:cs typeface="Century Gothic"/>
                <a:sym typeface="Century Gothic"/>
              </a:rPr>
              <a:t>Trees </a:t>
            </a:r>
            <a:r>
              <a:rPr lang="en-US" sz="2000" b="0" i="0" u="none" strike="noStrike" cap="none">
                <a:solidFill>
                  <a:srgbClr val="448A50"/>
                </a:solidFill>
                <a:latin typeface="Century Gothic"/>
                <a:ea typeface="Century Gothic"/>
                <a:cs typeface="Century Gothic"/>
                <a:sym typeface="Century Gothic"/>
              </a:rPr>
              <a:t>reduce runoff that can flood </a:t>
            </a:r>
            <a:r>
              <a:rPr lang="en-US" sz="2000" b="0" i="0" u="none" strike="noStrike" cap="none">
                <a:solidFill>
                  <a:srgbClr val="458A50"/>
                </a:solidFill>
                <a:latin typeface="Century Gothic"/>
                <a:ea typeface="Century Gothic"/>
                <a:cs typeface="Century Gothic"/>
                <a:sym typeface="Century Gothic"/>
              </a:rPr>
              <a:t>communities, stress storm drainage systems, discharge pollutants, and erode local waterways.</a:t>
            </a:r>
            <a:r>
              <a:rPr lang="en-US" sz="1800" b="0" i="0" u="none" strike="noStrike" cap="none">
                <a:solidFill>
                  <a:srgbClr val="000000"/>
                </a:solidFill>
                <a:latin typeface="Century Gothic"/>
                <a:ea typeface="Century Gothic"/>
                <a:cs typeface="Century Gothic"/>
                <a:sym typeface="Century Gothic"/>
              </a:rPr>
              <a:t> See module 6 for more information on trees and stormwater resilience.</a:t>
            </a:r>
            <a:endParaRPr sz="1400" b="0" i="0" u="none" strike="noStrike" cap="none">
              <a:solidFill>
                <a:srgbClr val="000000"/>
              </a:solidFill>
              <a:latin typeface="Arial"/>
              <a:ea typeface="Arial"/>
              <a:cs typeface="Arial"/>
              <a:sym typeface="Arial"/>
            </a:endParaRPr>
          </a:p>
        </p:txBody>
      </p:sp>
      <p:sp>
        <p:nvSpPr>
          <p:cNvPr id="420" name="Google Shape;420;p13"/>
          <p:cNvSpPr/>
          <p:nvPr/>
        </p:nvSpPr>
        <p:spPr>
          <a:xfrm>
            <a:off x="484411" y="2416709"/>
            <a:ext cx="4665060"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458A50"/>
              </a:buClr>
              <a:buSzPts val="3200"/>
              <a:buFont typeface="Century Gothic"/>
              <a:buNone/>
            </a:pPr>
            <a:r>
              <a:rPr lang="en-US" sz="2000" b="1" i="0" u="none" strike="noStrike" cap="none">
                <a:solidFill>
                  <a:srgbClr val="458A50"/>
                </a:solidFill>
                <a:latin typeface="Century Gothic"/>
                <a:ea typeface="Century Gothic"/>
                <a:cs typeface="Century Gothic"/>
                <a:sym typeface="Century Gothic"/>
              </a:rPr>
              <a:t>Trees save $$$ </a:t>
            </a:r>
            <a:endParaRPr sz="700" b="0" i="0" u="none" strike="noStrike" cap="none">
              <a:solidFill>
                <a:schemeClr val="dk1"/>
              </a:solidFill>
              <a:latin typeface="Calibri"/>
              <a:ea typeface="Calibri"/>
              <a:cs typeface="Calibri"/>
              <a:sym typeface="Calibri"/>
            </a:endParaRPr>
          </a:p>
        </p:txBody>
      </p:sp>
      <p:sp>
        <p:nvSpPr>
          <p:cNvPr id="421" name="Google Shape;421;p13"/>
          <p:cNvSpPr/>
          <p:nvPr/>
        </p:nvSpPr>
        <p:spPr>
          <a:xfrm>
            <a:off x="193833" y="2746566"/>
            <a:ext cx="5344435"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Trees planted along streams and rivers reduce nitrogen at a cost of </a:t>
            </a:r>
            <a:r>
              <a:rPr lang="en-US" sz="1800" b="0" i="0" u="none" strike="noStrike" cap="none">
                <a:solidFill>
                  <a:srgbClr val="458A50"/>
                </a:solidFill>
                <a:latin typeface="Century Gothic"/>
                <a:ea typeface="Century Gothic"/>
                <a:cs typeface="Century Gothic"/>
                <a:sym typeface="Century Gothic"/>
              </a:rPr>
              <a:t>$3.10</a:t>
            </a:r>
            <a:r>
              <a:rPr lang="en-US" sz="1800" b="0" i="0" u="none" strike="noStrike" cap="none">
                <a:solidFill>
                  <a:schemeClr val="dk1"/>
                </a:solidFill>
                <a:latin typeface="Century Gothic"/>
                <a:ea typeface="Century Gothic"/>
                <a:cs typeface="Century Gothic"/>
                <a:sym typeface="Century Gothic"/>
              </a:rPr>
              <a:t>/lb compared to </a:t>
            </a:r>
            <a:r>
              <a:rPr lang="en-US" sz="1800" b="0" i="0" u="none" strike="noStrike" cap="none">
                <a:solidFill>
                  <a:srgbClr val="C00000"/>
                </a:solidFill>
                <a:latin typeface="Century Gothic"/>
                <a:ea typeface="Century Gothic"/>
                <a:cs typeface="Century Gothic"/>
                <a:sym typeface="Century Gothic"/>
              </a:rPr>
              <a:t>$8.56</a:t>
            </a:r>
            <a:r>
              <a:rPr lang="en-US" sz="1800" b="0" i="0" u="none" strike="noStrike" cap="none">
                <a:solidFill>
                  <a:schemeClr val="dk1"/>
                </a:solidFill>
                <a:latin typeface="Century Gothic"/>
                <a:ea typeface="Century Gothic"/>
                <a:cs typeface="Century Gothic"/>
                <a:sym typeface="Century Gothic"/>
              </a:rPr>
              <a:t>/lb for wastewater treatment plants.</a:t>
            </a:r>
            <a:endParaRPr sz="1800" b="0" i="0" u="none" strike="noStrike" cap="none">
              <a:solidFill>
                <a:schemeClr val="dk1"/>
              </a:solidFill>
              <a:latin typeface="Calibri"/>
              <a:ea typeface="Calibri"/>
              <a:cs typeface="Calibri"/>
              <a:sym typeface="Calibri"/>
            </a:endParaRPr>
          </a:p>
        </p:txBody>
      </p:sp>
      <p:sp>
        <p:nvSpPr>
          <p:cNvPr id="422" name="Google Shape;422;p13"/>
          <p:cNvSpPr/>
          <p:nvPr/>
        </p:nvSpPr>
        <p:spPr>
          <a:xfrm>
            <a:off x="0" y="3987705"/>
            <a:ext cx="5671666" cy="36714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r>
              <a:rPr lang="en-US" sz="1800" b="0" i="0" u="none" strike="noStrike" cap="none">
                <a:solidFill>
                  <a:schemeClr val="lt1"/>
                </a:solidFill>
                <a:latin typeface="Century Gothic"/>
                <a:ea typeface="Century Gothic"/>
                <a:cs typeface="Century Gothic"/>
                <a:sym typeface="Century Gothic"/>
              </a:rPr>
              <a:t>Case study: Prince George’s County, MD</a:t>
            </a:r>
            <a:endParaRPr sz="1800" b="0" i="0" u="none" strike="noStrike" cap="none">
              <a:solidFill>
                <a:schemeClr val="dk1"/>
              </a:solidFill>
              <a:latin typeface="Calibri"/>
              <a:ea typeface="Calibri"/>
              <a:cs typeface="Calibri"/>
              <a:sym typeface="Calibri"/>
            </a:endParaRPr>
          </a:p>
        </p:txBody>
      </p:sp>
      <p:sp>
        <p:nvSpPr>
          <p:cNvPr id="423" name="Google Shape;423;p13"/>
          <p:cNvSpPr txBox="1"/>
          <p:nvPr/>
        </p:nvSpPr>
        <p:spPr>
          <a:xfrm>
            <a:off x="2566219" y="4431995"/>
            <a:ext cx="3296396"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Prince George’s County’s existing trees</a:t>
            </a:r>
            <a:r>
              <a:rPr lang="en-US" sz="1800" b="0" i="0" u="none" strike="noStrike" cap="none">
                <a:solidFill>
                  <a:schemeClr val="dk1"/>
                </a:solidFill>
                <a:latin typeface="Century Gothic"/>
                <a:ea typeface="Century Gothic"/>
                <a:cs typeface="Century Gothic"/>
                <a:sym typeface="Century Gothic"/>
              </a:rPr>
              <a:t> reduce runoff by </a:t>
            </a:r>
            <a:r>
              <a:rPr lang="en-US" sz="1800" b="1" i="0" u="none" strike="noStrike" cap="none">
                <a:solidFill>
                  <a:schemeClr val="dk1"/>
                </a:solidFill>
                <a:latin typeface="Century Gothic"/>
                <a:ea typeface="Century Gothic"/>
                <a:cs typeface="Century Gothic"/>
                <a:sym typeface="Century Gothic"/>
              </a:rPr>
              <a:t>4.3 billion gallons </a:t>
            </a:r>
            <a:r>
              <a:rPr lang="en-US" sz="1800" b="0" i="0" u="none" strike="noStrike" cap="none">
                <a:solidFill>
                  <a:schemeClr val="dk1"/>
                </a:solidFill>
                <a:latin typeface="Century Gothic"/>
                <a:ea typeface="Century Gothic"/>
                <a:cs typeface="Century Gothic"/>
                <a:sym typeface="Century Gothic"/>
              </a:rPr>
              <a:t>per year, saving </a:t>
            </a:r>
            <a:r>
              <a:rPr lang="en-US" sz="1800" b="1" i="0" u="none" strike="noStrike" cap="none">
                <a:solidFill>
                  <a:schemeClr val="dk1"/>
                </a:solidFill>
                <a:latin typeface="Century Gothic"/>
                <a:ea typeface="Century Gothic"/>
                <a:cs typeface="Century Gothic"/>
                <a:sym typeface="Century Gothic"/>
              </a:rPr>
              <a:t>$12.8 billion </a:t>
            </a:r>
            <a:r>
              <a:rPr lang="en-US" sz="1800" b="0" i="0" u="none" strike="noStrike" cap="none">
                <a:solidFill>
                  <a:schemeClr val="dk1"/>
                </a:solidFill>
                <a:latin typeface="Century Gothic"/>
                <a:ea typeface="Century Gothic"/>
                <a:cs typeface="Century Gothic"/>
                <a:sym typeface="Century Gothic"/>
              </a:rPr>
              <a:t>annually on stormwater treatment costs.</a:t>
            </a:r>
            <a:endParaRPr sz="1400" b="0" i="0" u="none" strike="noStrike" cap="none">
              <a:solidFill>
                <a:srgbClr val="000000"/>
              </a:solidFill>
              <a:latin typeface="Arial"/>
              <a:ea typeface="Arial"/>
              <a:cs typeface="Arial"/>
              <a:sym typeface="Arial"/>
            </a:endParaRPr>
          </a:p>
        </p:txBody>
      </p:sp>
      <p:pic>
        <p:nvPicPr>
          <p:cNvPr id="424" name="Google Shape;424;p13" descr="A picture containing tree, outdoor, grass, field&#10;&#10;Description automatically generated"/>
          <p:cNvPicPr preferRelativeResize="0"/>
          <p:nvPr/>
        </p:nvPicPr>
        <p:blipFill rotWithShape="1">
          <a:blip r:embed="rId5">
            <a:alphaModFix/>
          </a:blip>
          <a:srcRect l="8125" r="8318"/>
          <a:stretch/>
        </p:blipFill>
        <p:spPr>
          <a:xfrm>
            <a:off x="0" y="4349890"/>
            <a:ext cx="2418571" cy="1924867"/>
          </a:xfrm>
          <a:prstGeom prst="rect">
            <a:avLst/>
          </a:prstGeom>
          <a:noFill/>
          <a:ln>
            <a:noFill/>
          </a:ln>
        </p:spPr>
      </p:pic>
      <p:pic>
        <p:nvPicPr>
          <p:cNvPr id="429" name="Google Shape;429;p13"/>
          <p:cNvPicPr preferRelativeResize="0"/>
          <p:nvPr/>
        </p:nvPicPr>
        <p:blipFill rotWithShape="1">
          <a:blip r:embed="rId6">
            <a:alphaModFix/>
          </a:blip>
          <a:srcRect/>
          <a:stretch/>
        </p:blipFill>
        <p:spPr>
          <a:xfrm>
            <a:off x="11277600" y="0"/>
            <a:ext cx="914400" cy="914400"/>
          </a:xfrm>
          <a:prstGeom prst="rect">
            <a:avLst/>
          </a:prstGeom>
          <a:noFill/>
          <a:ln>
            <a:noFill/>
          </a:ln>
        </p:spPr>
      </p:pic>
      <p:sp>
        <p:nvSpPr>
          <p:cNvPr id="430" name="Google Shape;430;p13"/>
          <p:cNvSpPr/>
          <p:nvPr/>
        </p:nvSpPr>
        <p:spPr>
          <a:xfrm>
            <a:off x="5862615" y="4750328"/>
            <a:ext cx="2709784" cy="312579"/>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Climate Connection</a:t>
            </a:r>
            <a:endParaRPr sz="1400" b="0" i="0" u="none" strike="noStrike" cap="none" dirty="0">
              <a:solidFill>
                <a:srgbClr val="000000"/>
              </a:solidFill>
              <a:latin typeface="Arial"/>
              <a:ea typeface="Arial"/>
              <a:cs typeface="Arial"/>
              <a:sym typeface="Arial"/>
            </a:endParaRPr>
          </a:p>
        </p:txBody>
      </p:sp>
      <p:sp>
        <p:nvSpPr>
          <p:cNvPr id="431" name="Google Shape;431;p13"/>
          <p:cNvSpPr txBox="1"/>
          <p:nvPr/>
        </p:nvSpPr>
        <p:spPr>
          <a:xfrm>
            <a:off x="5862616" y="5145195"/>
            <a:ext cx="6140198" cy="10771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0" i="0" u="none" strike="noStrike" cap="none" dirty="0">
                <a:solidFill>
                  <a:srgbClr val="000000"/>
                </a:solidFill>
                <a:latin typeface="Century Gothic"/>
                <a:ea typeface="Century Gothic"/>
                <a:cs typeface="Century Gothic"/>
                <a:sym typeface="Century Gothic"/>
              </a:rPr>
              <a:t>Warmer air holds more moisture, leading to more intense and frequent storms. Increased rainfall can overwhelm local waterways and stormwater systems, amplifying flooding and erosion risks.</a:t>
            </a:r>
            <a:endParaRPr sz="1400" b="0" i="0" u="none" strike="noStrike" cap="none" dirty="0">
              <a:solidFill>
                <a:srgbClr val="000000"/>
              </a:solidFill>
              <a:latin typeface="Arial"/>
              <a:ea typeface="Arial"/>
              <a:cs typeface="Arial"/>
              <a:sym typeface="Arial"/>
            </a:endParaRPr>
          </a:p>
        </p:txBody>
      </p:sp>
      <p:grpSp>
        <p:nvGrpSpPr>
          <p:cNvPr id="26" name="Google Shape;130;p3">
            <a:extLst>
              <a:ext uri="{FF2B5EF4-FFF2-40B4-BE49-F238E27FC236}">
                <a16:creationId xmlns:a16="http://schemas.microsoft.com/office/drawing/2014/main" id="{9A2BB0FF-8942-074B-862D-DFEADB30CC98}"/>
              </a:ext>
            </a:extLst>
          </p:cNvPr>
          <p:cNvGrpSpPr/>
          <p:nvPr/>
        </p:nvGrpSpPr>
        <p:grpSpPr>
          <a:xfrm>
            <a:off x="1" y="6258465"/>
            <a:ext cx="7954398" cy="369291"/>
            <a:chOff x="1" y="6258465"/>
            <a:chExt cx="9288278" cy="369291"/>
          </a:xfrm>
        </p:grpSpPr>
        <p:sp>
          <p:nvSpPr>
            <p:cNvPr id="27" name="Google Shape;131;p3">
              <a:extLst>
                <a:ext uri="{FF2B5EF4-FFF2-40B4-BE49-F238E27FC236}">
                  <a16:creationId xmlns:a16="http://schemas.microsoft.com/office/drawing/2014/main" id="{8AA0AD2F-4EDA-3A41-A4F7-199D40766691}"/>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Benefits to Your Community</a:t>
              </a:r>
              <a:endParaRPr sz="1400" b="0" i="0" u="none" strike="noStrike" cap="none" dirty="0">
                <a:solidFill>
                  <a:srgbClr val="000000"/>
                </a:solidFill>
                <a:latin typeface="Arial"/>
                <a:ea typeface="Arial"/>
                <a:cs typeface="Arial"/>
                <a:sym typeface="Arial"/>
              </a:endParaRPr>
            </a:p>
          </p:txBody>
        </p:sp>
        <p:sp>
          <p:nvSpPr>
            <p:cNvPr id="28" name="Google Shape;132;p3">
              <a:extLst>
                <a:ext uri="{FF2B5EF4-FFF2-40B4-BE49-F238E27FC236}">
                  <a16:creationId xmlns:a16="http://schemas.microsoft.com/office/drawing/2014/main" id="{D9AB3C23-F2DA-1146-B836-E30D8E687EE4}"/>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133;p3">
              <a:extLst>
                <a:ext uri="{FF2B5EF4-FFF2-40B4-BE49-F238E27FC236}">
                  <a16:creationId xmlns:a16="http://schemas.microsoft.com/office/drawing/2014/main" id="{212AC1A7-599D-D846-9C1B-CB527288B987}"/>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60858"/>
    </mc:Choice>
    <mc:Fallback xmlns="">
      <p:transition spd="slow" advTm="60858"/>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Google Shape;437;p14"/>
          <p:cNvPicPr preferRelativeResize="0"/>
          <p:nvPr/>
        </p:nvPicPr>
        <p:blipFill rotWithShape="1">
          <a:blip r:embed="rId3">
            <a:alphaModFix/>
          </a:blip>
          <a:srcRect/>
          <a:stretch/>
        </p:blipFill>
        <p:spPr>
          <a:xfrm>
            <a:off x="-1663276" y="633392"/>
            <a:ext cx="8458990" cy="5642080"/>
          </a:xfrm>
          <a:prstGeom prst="rect">
            <a:avLst/>
          </a:prstGeom>
          <a:noFill/>
          <a:ln>
            <a:noFill/>
          </a:ln>
        </p:spPr>
      </p:pic>
      <p:sp>
        <p:nvSpPr>
          <p:cNvPr id="438" name="Google Shape;438;p14"/>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9" name="Google Shape;439;p14"/>
          <p:cNvSpPr txBox="1">
            <a:spLocks noGrp="1"/>
          </p:cNvSpPr>
          <p:nvPr>
            <p:ph type="title"/>
          </p:nvPr>
        </p:nvSpPr>
        <p:spPr>
          <a:xfrm>
            <a:off x="139839" y="0"/>
            <a:ext cx="465840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Education</a:t>
            </a:r>
            <a:endParaRPr/>
          </a:p>
        </p:txBody>
      </p:sp>
      <p:sp>
        <p:nvSpPr>
          <p:cNvPr id="440" name="Google Shape;440;p14"/>
          <p:cNvSpPr txBox="1">
            <a:spLocks noGrp="1"/>
          </p:cNvSpPr>
          <p:nvPr>
            <p:ph type="body" idx="1"/>
          </p:nvPr>
        </p:nvSpPr>
        <p:spPr>
          <a:xfrm>
            <a:off x="5846351" y="1410409"/>
            <a:ext cx="5987687" cy="422851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a:t>Trees and nature can improve academic outcomes in several ways:</a:t>
            </a:r>
            <a:endParaRPr/>
          </a:p>
          <a:p>
            <a:pPr marL="285750" lvl="0" indent="-285750" algn="l" rtl="0">
              <a:lnSpc>
                <a:spcPct val="120000"/>
              </a:lnSpc>
              <a:spcBef>
                <a:spcPts val="0"/>
              </a:spcBef>
              <a:spcAft>
                <a:spcPts val="0"/>
              </a:spcAft>
              <a:buSzPts val="2000"/>
              <a:buChar char="•"/>
            </a:pPr>
            <a:r>
              <a:rPr lang="en-US" sz="1800"/>
              <a:t>Reading, writing, math, science and social studies improvements.</a:t>
            </a:r>
            <a:endParaRPr/>
          </a:p>
          <a:p>
            <a:pPr marL="285750" lvl="0" indent="-285750" algn="l" rtl="0">
              <a:lnSpc>
                <a:spcPct val="120000"/>
              </a:lnSpc>
              <a:spcBef>
                <a:spcPts val="0"/>
              </a:spcBef>
              <a:spcAft>
                <a:spcPts val="0"/>
              </a:spcAft>
              <a:buSzPts val="2000"/>
              <a:buChar char="•"/>
            </a:pPr>
            <a:r>
              <a:rPr lang="en-US" sz="1800"/>
              <a:t>Enhanced creativity, critical thinking, and problem solving.</a:t>
            </a:r>
            <a:endParaRPr/>
          </a:p>
          <a:p>
            <a:pPr marL="285750" lvl="0" indent="-285750" algn="l" rtl="0">
              <a:lnSpc>
                <a:spcPct val="120000"/>
              </a:lnSpc>
              <a:spcBef>
                <a:spcPts val="0"/>
              </a:spcBef>
              <a:spcAft>
                <a:spcPts val="0"/>
              </a:spcAft>
              <a:buSzPts val="2000"/>
              <a:buChar char="•"/>
            </a:pPr>
            <a:r>
              <a:rPr lang="en-US" sz="1800"/>
              <a:t>Increase in focus and attention and decrease in ADHD symptoms.</a:t>
            </a:r>
            <a:endParaRPr/>
          </a:p>
          <a:p>
            <a:pPr marL="285750" lvl="0" indent="-285750" algn="l" rtl="0">
              <a:lnSpc>
                <a:spcPct val="120000"/>
              </a:lnSpc>
              <a:spcBef>
                <a:spcPts val="0"/>
              </a:spcBef>
              <a:spcAft>
                <a:spcPts val="0"/>
              </a:spcAft>
              <a:buSzPts val="2000"/>
              <a:buChar char="•"/>
            </a:pPr>
            <a:r>
              <a:rPr lang="en-US" sz="1800"/>
              <a:t>Better engagement and enthusiasm for learning.</a:t>
            </a:r>
            <a:endParaRPr/>
          </a:p>
          <a:p>
            <a:pPr marL="285750" lvl="0" indent="-285750" algn="l" rtl="0">
              <a:lnSpc>
                <a:spcPct val="120000"/>
              </a:lnSpc>
              <a:spcBef>
                <a:spcPts val="0"/>
              </a:spcBef>
              <a:spcAft>
                <a:spcPts val="0"/>
              </a:spcAft>
              <a:buSzPts val="2000"/>
              <a:buChar char="•"/>
            </a:pPr>
            <a:r>
              <a:rPr lang="en-US" sz="1800"/>
              <a:t>More impulse control and less disruptive behavior.</a:t>
            </a:r>
            <a:endParaRPr/>
          </a:p>
          <a:p>
            <a:pPr marL="0" lvl="0" indent="0" algn="l" rtl="0">
              <a:lnSpc>
                <a:spcPct val="120000"/>
              </a:lnSpc>
              <a:spcBef>
                <a:spcPts val="0"/>
              </a:spcBef>
              <a:spcAft>
                <a:spcPts val="0"/>
              </a:spcAft>
              <a:buSzPts val="2000"/>
              <a:buNone/>
            </a:pPr>
            <a:endParaRPr sz="1200"/>
          </a:p>
        </p:txBody>
      </p:sp>
      <p:pic>
        <p:nvPicPr>
          <p:cNvPr id="445" name="Google Shape;445;p14"/>
          <p:cNvPicPr preferRelativeResize="0"/>
          <p:nvPr/>
        </p:nvPicPr>
        <p:blipFill rotWithShape="1">
          <a:blip r:embed="rId4">
            <a:alphaModFix/>
          </a:blip>
          <a:srcRect/>
          <a:stretch/>
        </p:blipFill>
        <p:spPr>
          <a:xfrm>
            <a:off x="11277600" y="0"/>
            <a:ext cx="914400" cy="914400"/>
          </a:xfrm>
          <a:prstGeom prst="rect">
            <a:avLst/>
          </a:prstGeom>
          <a:noFill/>
          <a:ln>
            <a:noFill/>
          </a:ln>
        </p:spPr>
      </p:pic>
      <p:sp>
        <p:nvSpPr>
          <p:cNvPr id="2" name="TextBox 1">
            <a:extLst>
              <a:ext uri="{FF2B5EF4-FFF2-40B4-BE49-F238E27FC236}">
                <a16:creationId xmlns:a16="http://schemas.microsoft.com/office/drawing/2014/main" id="{8DE8EDA4-903E-4E49-937A-272D08DB67CE}"/>
              </a:ext>
            </a:extLst>
          </p:cNvPr>
          <p:cNvSpPr txBox="1"/>
          <p:nvPr/>
        </p:nvSpPr>
        <p:spPr>
          <a:xfrm>
            <a:off x="8302562" y="6119336"/>
            <a:ext cx="3531476" cy="738664"/>
          </a:xfrm>
          <a:prstGeom prst="rect">
            <a:avLst/>
          </a:prstGeom>
          <a:noFill/>
        </p:spPr>
        <p:txBody>
          <a:bodyPr wrap="square" rtlCol="0">
            <a:spAutoFit/>
          </a:bodyPr>
          <a:lstStyle/>
          <a:p>
            <a:r>
              <a:rPr lang="en-US" dirty="0">
                <a:solidFill>
                  <a:schemeClr val="tx1"/>
                </a:solidFill>
                <a:latin typeface="Century Gothic" panose="020B0502020202020204" pitchFamily="34" charset="0"/>
              </a:rPr>
              <a:t>Learn more at: </a:t>
            </a:r>
            <a:r>
              <a:rPr lang="en-US" dirty="0">
                <a:solidFill>
                  <a:schemeClr val="tx1"/>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https://chesapeaketrees.net/category/schools/</a:t>
            </a:r>
            <a:endParaRPr lang="en-US" dirty="0">
              <a:solidFill>
                <a:schemeClr val="tx1"/>
              </a:solidFill>
              <a:latin typeface="Century Gothic" panose="020B0502020202020204" pitchFamily="34" charset="0"/>
            </a:endParaRPr>
          </a:p>
        </p:txBody>
      </p:sp>
      <p:grpSp>
        <p:nvGrpSpPr>
          <p:cNvPr id="12" name="Google Shape;130;p3">
            <a:extLst>
              <a:ext uri="{FF2B5EF4-FFF2-40B4-BE49-F238E27FC236}">
                <a16:creationId xmlns:a16="http://schemas.microsoft.com/office/drawing/2014/main" id="{D0A47344-492A-1247-BF69-2884A1334153}"/>
              </a:ext>
            </a:extLst>
          </p:cNvPr>
          <p:cNvGrpSpPr/>
          <p:nvPr/>
        </p:nvGrpSpPr>
        <p:grpSpPr>
          <a:xfrm>
            <a:off x="1" y="6258465"/>
            <a:ext cx="7954398" cy="369291"/>
            <a:chOff x="1" y="6258465"/>
            <a:chExt cx="9288278" cy="369291"/>
          </a:xfrm>
        </p:grpSpPr>
        <p:sp>
          <p:nvSpPr>
            <p:cNvPr id="13" name="Google Shape;131;p3">
              <a:extLst>
                <a:ext uri="{FF2B5EF4-FFF2-40B4-BE49-F238E27FC236}">
                  <a16:creationId xmlns:a16="http://schemas.microsoft.com/office/drawing/2014/main" id="{CE5E0B9C-DEB2-7946-AB9D-22FC9616A809}"/>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Benefits to Your Community</a:t>
              </a:r>
              <a:endParaRPr sz="1400" b="0" i="0" u="none" strike="noStrike" cap="none" dirty="0">
                <a:solidFill>
                  <a:srgbClr val="000000"/>
                </a:solidFill>
                <a:latin typeface="Arial"/>
                <a:ea typeface="Arial"/>
                <a:cs typeface="Arial"/>
                <a:sym typeface="Arial"/>
              </a:endParaRPr>
            </a:p>
          </p:txBody>
        </p:sp>
        <p:sp>
          <p:nvSpPr>
            <p:cNvPr id="14" name="Google Shape;132;p3">
              <a:extLst>
                <a:ext uri="{FF2B5EF4-FFF2-40B4-BE49-F238E27FC236}">
                  <a16:creationId xmlns:a16="http://schemas.microsoft.com/office/drawing/2014/main" id="{F4053030-0AEE-F446-8A11-6F1455137604}"/>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33;p3">
              <a:extLst>
                <a:ext uri="{FF2B5EF4-FFF2-40B4-BE49-F238E27FC236}">
                  <a16:creationId xmlns:a16="http://schemas.microsoft.com/office/drawing/2014/main" id="{96F3DAC2-8A8D-3946-A896-32C2DD69E136}"/>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410"/>
    </mc:Choice>
    <mc:Fallback xmlns="">
      <p:transition spd="slow" advTm="3041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15"/>
          <p:cNvSpPr txBox="1">
            <a:spLocks noGrp="1"/>
          </p:cNvSpPr>
          <p:nvPr>
            <p:ph type="body" idx="1"/>
          </p:nvPr>
        </p:nvSpPr>
        <p:spPr>
          <a:xfrm>
            <a:off x="112642" y="886154"/>
            <a:ext cx="12079358" cy="121228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dirty="0"/>
              <a:t>Trees remove carbon dioxide from the atmosphere during photosynthesis and store the carbon as part of the tree. This reduces the amount of heat-trapping gases in the atmosphere and can help meet emission reduction goals set by states and cities.</a:t>
            </a:r>
            <a:endParaRPr dirty="0"/>
          </a:p>
        </p:txBody>
      </p:sp>
      <p:sp>
        <p:nvSpPr>
          <p:cNvPr id="452" name="Google Shape;452;p15"/>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53" name="Google Shape;453;p15"/>
          <p:cNvSpPr txBox="1">
            <a:spLocks noGrp="1"/>
          </p:cNvSpPr>
          <p:nvPr>
            <p:ph type="title"/>
          </p:nvPr>
        </p:nvSpPr>
        <p:spPr>
          <a:xfrm>
            <a:off x="139838" y="0"/>
            <a:ext cx="4666337"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Wider Benefits</a:t>
            </a:r>
            <a:endParaRPr/>
          </a:p>
        </p:txBody>
      </p:sp>
      <p:sp>
        <p:nvSpPr>
          <p:cNvPr id="454" name="Google Shape;454;p15"/>
          <p:cNvSpPr txBox="1"/>
          <p:nvPr/>
        </p:nvSpPr>
        <p:spPr>
          <a:xfrm>
            <a:off x="8111542" y="6258465"/>
            <a:ext cx="4080456" cy="609357"/>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1400"/>
              <a:buFont typeface="Arial"/>
              <a:buNone/>
            </a:pPr>
            <a:r>
              <a:rPr lang="en-US" sz="1400" b="0" i="0" u="none" strike="noStrike" cap="none" dirty="0">
                <a:solidFill>
                  <a:srgbClr val="262626"/>
                </a:solidFill>
                <a:latin typeface="Century Gothic"/>
                <a:ea typeface="Century Gothic"/>
                <a:cs typeface="Century Gothic"/>
                <a:sym typeface="Century Gothic"/>
              </a:rPr>
              <a:t>For more about the economic benefits of a healthy watershed, see Module 3. </a:t>
            </a:r>
            <a:endParaRPr sz="1400" b="0" i="0" u="none" strike="noStrike" cap="none" dirty="0">
              <a:solidFill>
                <a:srgbClr val="000000"/>
              </a:solidFill>
              <a:latin typeface="Arial"/>
              <a:ea typeface="Arial"/>
              <a:cs typeface="Arial"/>
              <a:sym typeface="Arial"/>
            </a:endParaRPr>
          </a:p>
        </p:txBody>
      </p:sp>
      <p:sp>
        <p:nvSpPr>
          <p:cNvPr id="455" name="Google Shape;455;p15"/>
          <p:cNvSpPr txBox="1"/>
          <p:nvPr/>
        </p:nvSpPr>
        <p:spPr>
          <a:xfrm>
            <a:off x="139839" y="4847697"/>
            <a:ext cx="581179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A 2013 study found that the value of carbon sequestered by trees in cities alone is </a:t>
            </a:r>
            <a:r>
              <a:rPr lang="en-US" sz="1800" b="1" i="0" u="none" strike="noStrike" cap="none">
                <a:solidFill>
                  <a:srgbClr val="458A50"/>
                </a:solidFill>
                <a:latin typeface="Century Gothic"/>
                <a:ea typeface="Century Gothic"/>
                <a:cs typeface="Century Gothic"/>
                <a:sym typeface="Century Gothic"/>
              </a:rPr>
              <a:t>$2 billion </a:t>
            </a:r>
            <a:r>
              <a:rPr lang="en-US" sz="1800" b="0" i="0" u="none" strike="noStrike" cap="none">
                <a:solidFill>
                  <a:schemeClr val="dk1"/>
                </a:solidFill>
                <a:latin typeface="Century Gothic"/>
                <a:ea typeface="Century Gothic"/>
                <a:cs typeface="Century Gothic"/>
                <a:sym typeface="Century Gothic"/>
              </a:rPr>
              <a:t>annually, with the total value of sequestered carbon in city trees valued at </a:t>
            </a:r>
            <a:r>
              <a:rPr lang="en-US" sz="1800" b="1" i="0" u="none" strike="noStrike" cap="none">
                <a:solidFill>
                  <a:srgbClr val="458A50"/>
                </a:solidFill>
                <a:latin typeface="Century Gothic"/>
                <a:ea typeface="Century Gothic"/>
                <a:cs typeface="Century Gothic"/>
                <a:sym typeface="Century Gothic"/>
              </a:rPr>
              <a:t>$50+ billion </a:t>
            </a:r>
            <a:r>
              <a:rPr lang="en-US" sz="1800" b="0" i="0" u="none" strike="noStrike" cap="none">
                <a:solidFill>
                  <a:schemeClr val="dk1"/>
                </a:solidFill>
                <a:latin typeface="Century Gothic"/>
                <a:ea typeface="Century Gothic"/>
                <a:cs typeface="Century Gothic"/>
                <a:sym typeface="Century Gothic"/>
              </a:rPr>
              <a:t>in 2005. </a:t>
            </a:r>
            <a:endParaRPr sz="1400" b="0" i="0" u="none" strike="noStrike" cap="none">
              <a:solidFill>
                <a:srgbClr val="000000"/>
              </a:solidFill>
              <a:latin typeface="Arial"/>
              <a:ea typeface="Arial"/>
              <a:cs typeface="Arial"/>
              <a:sym typeface="Arial"/>
            </a:endParaRPr>
          </a:p>
        </p:txBody>
      </p:sp>
      <p:cxnSp>
        <p:nvCxnSpPr>
          <p:cNvPr id="456" name="Google Shape;456;p15"/>
          <p:cNvCxnSpPr/>
          <p:nvPr/>
        </p:nvCxnSpPr>
        <p:spPr>
          <a:xfrm>
            <a:off x="5951634" y="2617184"/>
            <a:ext cx="0" cy="3059674"/>
          </a:xfrm>
          <a:prstGeom prst="straightConnector1">
            <a:avLst/>
          </a:prstGeom>
          <a:noFill/>
          <a:ln w="9525" cap="flat" cmpd="sng">
            <a:solidFill>
              <a:srgbClr val="B5C6C9"/>
            </a:solidFill>
            <a:prstDash val="solid"/>
            <a:miter lim="800000"/>
            <a:headEnd type="none" w="sm" len="sm"/>
            <a:tailEnd type="none" w="sm" len="sm"/>
          </a:ln>
        </p:spPr>
      </p:cxnSp>
      <p:pic>
        <p:nvPicPr>
          <p:cNvPr id="457" name="Google Shape;457;p15" descr="A group of buildings with trees in the foreground&#10;&#10;Description automatically generated with low confidence"/>
          <p:cNvPicPr preferRelativeResize="0"/>
          <p:nvPr/>
        </p:nvPicPr>
        <p:blipFill rotWithShape="1">
          <a:blip r:embed="rId3">
            <a:alphaModFix/>
          </a:blip>
          <a:srcRect/>
          <a:stretch/>
        </p:blipFill>
        <p:spPr>
          <a:xfrm>
            <a:off x="633049" y="2352857"/>
            <a:ext cx="4419600" cy="2273300"/>
          </a:xfrm>
          <a:prstGeom prst="rect">
            <a:avLst/>
          </a:prstGeom>
          <a:noFill/>
          <a:ln>
            <a:noFill/>
          </a:ln>
        </p:spPr>
      </p:pic>
      <p:sp>
        <p:nvSpPr>
          <p:cNvPr id="458" name="Google Shape;458;p15"/>
          <p:cNvSpPr txBox="1"/>
          <p:nvPr/>
        </p:nvSpPr>
        <p:spPr>
          <a:xfrm>
            <a:off x="6227805" y="5100630"/>
            <a:ext cx="5964195"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a:solidFill>
                  <a:schemeClr val="dk1"/>
                </a:solidFill>
                <a:latin typeface="Century Gothic"/>
                <a:ea typeface="Century Gothic"/>
                <a:cs typeface="Century Gothic"/>
                <a:sym typeface="Century Gothic"/>
              </a:rPr>
              <a:t>Use </a:t>
            </a:r>
            <a:r>
              <a:rPr lang="en-US" sz="1800" b="0" i="0" u="sng" strike="noStrike" cap="none">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i-Tree Landscape</a:t>
            </a:r>
            <a:r>
              <a:rPr lang="en-US" sz="1800" b="0" i="0" u="none" strike="noStrike" cap="none">
                <a:solidFill>
                  <a:schemeClr val="dk1"/>
                </a:solidFill>
                <a:latin typeface="Century Gothic"/>
                <a:ea typeface="Century Gothic"/>
                <a:cs typeface="Century Gothic"/>
                <a:sym typeface="Century Gothic"/>
              </a:rPr>
              <a:t> to quantify carbon capture and storage potential of the trees in your community, along with other benefits. </a:t>
            </a:r>
            <a:endParaRPr sz="1800" b="0" i="0" u="none" strike="noStrike" cap="none">
              <a:solidFill>
                <a:schemeClr val="dk1"/>
              </a:solidFill>
              <a:latin typeface="Calibri"/>
              <a:ea typeface="Calibri"/>
              <a:cs typeface="Calibri"/>
              <a:sym typeface="Calibri"/>
            </a:endParaRPr>
          </a:p>
        </p:txBody>
      </p:sp>
      <p:pic>
        <p:nvPicPr>
          <p:cNvPr id="15" name="Picture 14">
            <a:extLst>
              <a:ext uri="{FF2B5EF4-FFF2-40B4-BE49-F238E27FC236}">
                <a16:creationId xmlns:a16="http://schemas.microsoft.com/office/drawing/2014/main" id="{C87F44EF-13D2-F740-8B5D-D02673958D4D}"/>
              </a:ext>
            </a:extLst>
          </p:cNvPr>
          <p:cNvPicPr>
            <a:picLocks noChangeAspect="1"/>
          </p:cNvPicPr>
          <p:nvPr/>
        </p:nvPicPr>
        <p:blipFill>
          <a:blip r:embed="rId5"/>
          <a:stretch>
            <a:fillRect/>
          </a:stretch>
        </p:blipFill>
        <p:spPr>
          <a:xfrm>
            <a:off x="6027797" y="2237192"/>
            <a:ext cx="3441248" cy="2880948"/>
          </a:xfrm>
          <a:prstGeom prst="rect">
            <a:avLst/>
          </a:prstGeom>
        </p:spPr>
      </p:pic>
      <p:sp>
        <p:nvSpPr>
          <p:cNvPr id="17" name="Google Shape;185;p7">
            <a:extLst>
              <a:ext uri="{FF2B5EF4-FFF2-40B4-BE49-F238E27FC236}">
                <a16:creationId xmlns:a16="http://schemas.microsoft.com/office/drawing/2014/main" id="{8868D338-44F0-8343-AFAF-CBEAEE9BD599}"/>
              </a:ext>
            </a:extLst>
          </p:cNvPr>
          <p:cNvSpPr/>
          <p:nvPr/>
        </p:nvSpPr>
        <p:spPr>
          <a:xfrm>
            <a:off x="9469045" y="2273915"/>
            <a:ext cx="2722955" cy="40013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Century Gothic"/>
                <a:ea typeface="Century Gothic"/>
                <a:cs typeface="Century Gothic"/>
                <a:sym typeface="Century Gothic"/>
              </a:rPr>
              <a:t>Case study: Blades, DE</a:t>
            </a:r>
            <a:endParaRPr sz="1200" b="0" i="0" u="none" strike="noStrike" cap="none" dirty="0">
              <a:solidFill>
                <a:srgbClr val="000000"/>
              </a:solidFill>
              <a:latin typeface="Arial"/>
              <a:ea typeface="Arial"/>
              <a:cs typeface="Arial"/>
              <a:sym typeface="Arial"/>
            </a:endParaRPr>
          </a:p>
        </p:txBody>
      </p:sp>
      <p:sp>
        <p:nvSpPr>
          <p:cNvPr id="18" name="Google Shape;186;p7">
            <a:extLst>
              <a:ext uri="{FF2B5EF4-FFF2-40B4-BE49-F238E27FC236}">
                <a16:creationId xmlns:a16="http://schemas.microsoft.com/office/drawing/2014/main" id="{025BB93D-CEA4-7E49-93B0-38F2F1734401}"/>
              </a:ext>
            </a:extLst>
          </p:cNvPr>
          <p:cNvSpPr txBox="1"/>
          <p:nvPr/>
        </p:nvSpPr>
        <p:spPr>
          <a:xfrm>
            <a:off x="9545207" y="2753016"/>
            <a:ext cx="2535033" cy="20620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dirty="0" err="1">
                <a:solidFill>
                  <a:schemeClr val="dk1"/>
                </a:solidFill>
                <a:latin typeface="Century Gothic"/>
                <a:sym typeface="Century Gothic"/>
              </a:rPr>
              <a:t>iTree</a:t>
            </a:r>
            <a:r>
              <a:rPr lang="en-US" sz="1600" dirty="0">
                <a:solidFill>
                  <a:schemeClr val="dk1"/>
                </a:solidFill>
                <a:latin typeface="Century Gothic"/>
                <a:sym typeface="Century Gothic"/>
              </a:rPr>
              <a:t> calculates that Blades’ community trees provide $54,232 in benefits each year. The graphic to the left shows the breakdown of where those benefits come from.</a:t>
            </a:r>
            <a:endParaRPr sz="120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7EF6104A-C70B-1F4E-972B-C2512B2A2424}"/>
              </a:ext>
            </a:extLst>
          </p:cNvPr>
          <p:cNvSpPr txBox="1"/>
          <p:nvPr/>
        </p:nvSpPr>
        <p:spPr>
          <a:xfrm>
            <a:off x="6027797" y="2247852"/>
            <a:ext cx="1595395" cy="461665"/>
          </a:xfrm>
          <a:prstGeom prst="rect">
            <a:avLst/>
          </a:prstGeom>
          <a:noFill/>
        </p:spPr>
        <p:txBody>
          <a:bodyPr wrap="square" rtlCol="0">
            <a:spAutoFit/>
          </a:bodyPr>
          <a:lstStyle/>
          <a:p>
            <a:r>
              <a:rPr lang="en-US" sz="1200" dirty="0">
                <a:latin typeface="Century Gothic" panose="020B0502020202020204" pitchFamily="34" charset="0"/>
              </a:rPr>
              <a:t>Carbon dioxide reduction</a:t>
            </a:r>
            <a:endParaRPr lang="en-US" b="1" dirty="0">
              <a:latin typeface="Century Gothic" panose="020B0502020202020204" pitchFamily="34" charset="0"/>
            </a:endParaRPr>
          </a:p>
        </p:txBody>
      </p:sp>
      <p:sp>
        <p:nvSpPr>
          <p:cNvPr id="20" name="TextBox 19">
            <a:extLst>
              <a:ext uri="{FF2B5EF4-FFF2-40B4-BE49-F238E27FC236}">
                <a16:creationId xmlns:a16="http://schemas.microsoft.com/office/drawing/2014/main" id="{63902646-F65B-2445-9726-1106738705CA}"/>
              </a:ext>
            </a:extLst>
          </p:cNvPr>
          <p:cNvSpPr txBox="1"/>
          <p:nvPr/>
        </p:nvSpPr>
        <p:spPr>
          <a:xfrm>
            <a:off x="7815303" y="2273915"/>
            <a:ext cx="1595395" cy="461665"/>
          </a:xfrm>
          <a:prstGeom prst="rect">
            <a:avLst/>
          </a:prstGeom>
          <a:noFill/>
        </p:spPr>
        <p:txBody>
          <a:bodyPr wrap="square" rtlCol="0">
            <a:spAutoFit/>
          </a:bodyPr>
          <a:lstStyle/>
          <a:p>
            <a:pPr algn="r"/>
            <a:r>
              <a:rPr lang="en-US" sz="1200" dirty="0">
                <a:latin typeface="Century Gothic" panose="020B0502020202020204" pitchFamily="34" charset="0"/>
              </a:rPr>
              <a:t>Stormwater runoff reduction</a:t>
            </a:r>
            <a:endParaRPr lang="en-US" b="1" dirty="0">
              <a:latin typeface="Century Gothic" panose="020B0502020202020204" pitchFamily="34" charset="0"/>
            </a:endParaRPr>
          </a:p>
        </p:txBody>
      </p:sp>
      <p:sp>
        <p:nvSpPr>
          <p:cNvPr id="21" name="TextBox 20">
            <a:extLst>
              <a:ext uri="{FF2B5EF4-FFF2-40B4-BE49-F238E27FC236}">
                <a16:creationId xmlns:a16="http://schemas.microsoft.com/office/drawing/2014/main" id="{7A5F125D-AFF5-3A41-99BB-3FA740B51018}"/>
              </a:ext>
            </a:extLst>
          </p:cNvPr>
          <p:cNvSpPr txBox="1"/>
          <p:nvPr/>
        </p:nvSpPr>
        <p:spPr>
          <a:xfrm>
            <a:off x="6096000" y="4258709"/>
            <a:ext cx="1595395" cy="461665"/>
          </a:xfrm>
          <a:prstGeom prst="rect">
            <a:avLst/>
          </a:prstGeom>
          <a:noFill/>
        </p:spPr>
        <p:txBody>
          <a:bodyPr wrap="square" rtlCol="0">
            <a:spAutoFit/>
          </a:bodyPr>
          <a:lstStyle/>
          <a:p>
            <a:r>
              <a:rPr lang="en-US" sz="1200" dirty="0">
                <a:latin typeface="Century Gothic" panose="020B0502020202020204" pitchFamily="34" charset="0"/>
              </a:rPr>
              <a:t>Air quality improvements</a:t>
            </a:r>
            <a:endParaRPr lang="en-US" b="1" dirty="0">
              <a:latin typeface="Century Gothic" panose="020B0502020202020204" pitchFamily="34" charset="0"/>
            </a:endParaRPr>
          </a:p>
        </p:txBody>
      </p:sp>
      <p:sp>
        <p:nvSpPr>
          <p:cNvPr id="4" name="Rectangle 3">
            <a:extLst>
              <a:ext uri="{FF2B5EF4-FFF2-40B4-BE49-F238E27FC236}">
                <a16:creationId xmlns:a16="http://schemas.microsoft.com/office/drawing/2014/main" id="{2E1FC625-611A-384F-9B46-2B6C393CFAC0}"/>
              </a:ext>
            </a:extLst>
          </p:cNvPr>
          <p:cNvSpPr/>
          <p:nvPr/>
        </p:nvSpPr>
        <p:spPr>
          <a:xfrm>
            <a:off x="7271247" y="3677666"/>
            <a:ext cx="840295" cy="307777"/>
          </a:xfrm>
          <a:prstGeom prst="rect">
            <a:avLst/>
          </a:prstGeom>
        </p:spPr>
        <p:txBody>
          <a:bodyPr wrap="none">
            <a:spAutoFit/>
          </a:bodyPr>
          <a:lstStyle/>
          <a:p>
            <a:r>
              <a:rPr lang="en-US" b="1" dirty="0">
                <a:solidFill>
                  <a:schemeClr val="bg1"/>
                </a:solidFill>
                <a:latin typeface="Century Gothic" panose="020B0502020202020204" pitchFamily="34" charset="0"/>
              </a:rPr>
              <a:t>$24,309</a:t>
            </a:r>
            <a:endParaRPr lang="en-US" dirty="0">
              <a:solidFill>
                <a:schemeClr val="bg1"/>
              </a:solidFill>
            </a:endParaRPr>
          </a:p>
        </p:txBody>
      </p:sp>
      <p:sp>
        <p:nvSpPr>
          <p:cNvPr id="5" name="Rectangle 4">
            <a:extLst>
              <a:ext uri="{FF2B5EF4-FFF2-40B4-BE49-F238E27FC236}">
                <a16:creationId xmlns:a16="http://schemas.microsoft.com/office/drawing/2014/main" id="{BAEC85E7-F21C-1A4A-8EA4-45940A5856D2}"/>
              </a:ext>
            </a:extLst>
          </p:cNvPr>
          <p:cNvSpPr/>
          <p:nvPr/>
        </p:nvSpPr>
        <p:spPr>
          <a:xfrm>
            <a:off x="6782896" y="2996730"/>
            <a:ext cx="840295" cy="307777"/>
          </a:xfrm>
          <a:prstGeom prst="rect">
            <a:avLst/>
          </a:prstGeom>
        </p:spPr>
        <p:txBody>
          <a:bodyPr wrap="none">
            <a:spAutoFit/>
          </a:bodyPr>
          <a:lstStyle/>
          <a:p>
            <a:r>
              <a:rPr lang="en-US" b="1" dirty="0">
                <a:solidFill>
                  <a:schemeClr val="bg1"/>
                </a:solidFill>
                <a:latin typeface="Century Gothic" panose="020B0502020202020204" pitchFamily="34" charset="0"/>
              </a:rPr>
              <a:t>$15,710</a:t>
            </a:r>
            <a:endParaRPr lang="en-US" dirty="0">
              <a:solidFill>
                <a:schemeClr val="bg1"/>
              </a:solidFill>
            </a:endParaRPr>
          </a:p>
        </p:txBody>
      </p:sp>
      <p:sp>
        <p:nvSpPr>
          <p:cNvPr id="6" name="Rectangle 5">
            <a:extLst>
              <a:ext uri="{FF2B5EF4-FFF2-40B4-BE49-F238E27FC236}">
                <a16:creationId xmlns:a16="http://schemas.microsoft.com/office/drawing/2014/main" id="{18E0FFA9-06C2-7D4F-BB97-E4D168BF540F}"/>
              </a:ext>
            </a:extLst>
          </p:cNvPr>
          <p:cNvSpPr/>
          <p:nvPr/>
        </p:nvSpPr>
        <p:spPr>
          <a:xfrm>
            <a:off x="7809422" y="2996730"/>
            <a:ext cx="840295" cy="307777"/>
          </a:xfrm>
          <a:prstGeom prst="rect">
            <a:avLst/>
          </a:prstGeom>
        </p:spPr>
        <p:txBody>
          <a:bodyPr wrap="none">
            <a:spAutoFit/>
          </a:bodyPr>
          <a:lstStyle/>
          <a:p>
            <a:r>
              <a:rPr lang="en-US" b="1" dirty="0">
                <a:solidFill>
                  <a:schemeClr val="bg1"/>
                </a:solidFill>
                <a:latin typeface="Century Gothic" panose="020B0502020202020204" pitchFamily="34" charset="0"/>
              </a:rPr>
              <a:t>$14,213</a:t>
            </a:r>
            <a:endParaRPr lang="en-US" dirty="0">
              <a:solidFill>
                <a:schemeClr val="bg1"/>
              </a:solidFill>
            </a:endParaRPr>
          </a:p>
        </p:txBody>
      </p:sp>
      <p:grpSp>
        <p:nvGrpSpPr>
          <p:cNvPr id="23" name="Google Shape;130;p3">
            <a:extLst>
              <a:ext uri="{FF2B5EF4-FFF2-40B4-BE49-F238E27FC236}">
                <a16:creationId xmlns:a16="http://schemas.microsoft.com/office/drawing/2014/main" id="{997685EE-C5BA-7541-BF54-0C88231048A6}"/>
              </a:ext>
            </a:extLst>
          </p:cNvPr>
          <p:cNvGrpSpPr/>
          <p:nvPr/>
        </p:nvGrpSpPr>
        <p:grpSpPr>
          <a:xfrm>
            <a:off x="1" y="6258465"/>
            <a:ext cx="7954398" cy="369291"/>
            <a:chOff x="1" y="6258465"/>
            <a:chExt cx="9288278" cy="369291"/>
          </a:xfrm>
        </p:grpSpPr>
        <p:sp>
          <p:nvSpPr>
            <p:cNvPr id="24" name="Google Shape;131;p3">
              <a:extLst>
                <a:ext uri="{FF2B5EF4-FFF2-40B4-BE49-F238E27FC236}">
                  <a16:creationId xmlns:a16="http://schemas.microsoft.com/office/drawing/2014/main" id="{DA80BFAA-D599-214E-97E9-5A1210F31B06}"/>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Benefits to Your Community</a:t>
              </a:r>
              <a:endParaRPr sz="1400" b="0" i="0" u="none" strike="noStrike" cap="none" dirty="0">
                <a:solidFill>
                  <a:srgbClr val="000000"/>
                </a:solidFill>
                <a:latin typeface="Arial"/>
                <a:ea typeface="Arial"/>
                <a:cs typeface="Arial"/>
                <a:sym typeface="Arial"/>
              </a:endParaRPr>
            </a:p>
          </p:txBody>
        </p:sp>
        <p:sp>
          <p:nvSpPr>
            <p:cNvPr id="25" name="Google Shape;132;p3">
              <a:extLst>
                <a:ext uri="{FF2B5EF4-FFF2-40B4-BE49-F238E27FC236}">
                  <a16:creationId xmlns:a16="http://schemas.microsoft.com/office/drawing/2014/main" id="{1E78C999-6944-D04E-97E0-C67C4E53E659}"/>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133;p3">
              <a:extLst>
                <a:ext uri="{FF2B5EF4-FFF2-40B4-BE49-F238E27FC236}">
                  <a16:creationId xmlns:a16="http://schemas.microsoft.com/office/drawing/2014/main" id="{6C393842-7969-6249-8FBA-F45A7801EBBF}"/>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65965"/>
    </mc:Choice>
    <mc:Fallback xmlns="">
      <p:transition spd="slow" advTm="65965"/>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pic>
        <p:nvPicPr>
          <p:cNvPr id="469" name="Google Shape;469;p16" descr="A picture containing sky, outdoor, tree, ground&#10;&#10;Description automatically generated"/>
          <p:cNvPicPr preferRelativeResize="0"/>
          <p:nvPr/>
        </p:nvPicPr>
        <p:blipFill rotWithShape="1">
          <a:blip r:embed="rId3">
            <a:alphaModFix/>
          </a:blip>
          <a:srcRect l="28290" r="12539"/>
          <a:stretch/>
        </p:blipFill>
        <p:spPr>
          <a:xfrm>
            <a:off x="6090688" y="0"/>
            <a:ext cx="6101311" cy="6858000"/>
          </a:xfrm>
          <a:prstGeom prst="rect">
            <a:avLst/>
          </a:prstGeom>
          <a:noFill/>
          <a:ln>
            <a:noFill/>
          </a:ln>
        </p:spPr>
      </p:pic>
      <p:sp>
        <p:nvSpPr>
          <p:cNvPr id="470" name="Google Shape;470;p16"/>
          <p:cNvSpPr txBox="1"/>
          <p:nvPr/>
        </p:nvSpPr>
        <p:spPr>
          <a:xfrm>
            <a:off x="535710" y="1813173"/>
            <a:ext cx="5473205" cy="292383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458A50"/>
                </a:solidFill>
                <a:latin typeface="Arial"/>
                <a:ea typeface="Arial"/>
                <a:cs typeface="Arial"/>
                <a:sym typeface="Arial"/>
              </a:rPr>
              <a:t>Enhancing Community Trees</a:t>
            </a:r>
            <a:endParaRPr sz="1400" b="0" i="0" u="none" strike="noStrike" cap="none" dirty="0">
              <a:solidFill>
                <a:srgbClr val="000000"/>
              </a:solidFill>
              <a:latin typeface="Arial"/>
              <a:ea typeface="Arial"/>
              <a:cs typeface="Arial"/>
              <a:sym typeface="Arial"/>
            </a:endParaRPr>
          </a:p>
          <a:p>
            <a:pPr>
              <a:buSzPts val="2800"/>
            </a:pPr>
            <a:r>
              <a:rPr lang="en-US" sz="2800" dirty="0">
                <a:solidFill>
                  <a:schemeClr val="dk2"/>
                </a:solidFill>
                <a:latin typeface="Century Gothic"/>
                <a:ea typeface="Century Gothic"/>
                <a:cs typeface="Century Gothic"/>
                <a:sym typeface="Century Gothic"/>
              </a:rPr>
              <a:t>Learn about how you can improve tree cover across your community to optimize benefits.</a:t>
            </a:r>
            <a:endParaRPr sz="2800" b="0" i="0" u="none" strike="noStrike" cap="none"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advTm="10766"/>
    </mc:Choice>
    <mc:Fallback xmlns="">
      <p:transition spd="slow" advTm="1076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1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7" name="Google Shape;477;p17"/>
          <p:cNvSpPr txBox="1">
            <a:spLocks noGrp="1"/>
          </p:cNvSpPr>
          <p:nvPr>
            <p:ph type="title"/>
          </p:nvPr>
        </p:nvSpPr>
        <p:spPr>
          <a:xfrm>
            <a:off x="112642" y="0"/>
            <a:ext cx="466674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dirty="0">
                <a:solidFill>
                  <a:schemeClr val="lt1"/>
                </a:solidFill>
                <a:latin typeface="Arial"/>
                <a:ea typeface="Arial"/>
                <a:cs typeface="Arial"/>
                <a:sym typeface="Arial"/>
              </a:rPr>
              <a:t>Tree Canopy</a:t>
            </a:r>
            <a:endParaRPr dirty="0"/>
          </a:p>
        </p:txBody>
      </p:sp>
      <p:sp>
        <p:nvSpPr>
          <p:cNvPr id="478" name="Google Shape;478;p17"/>
          <p:cNvSpPr txBox="1">
            <a:spLocks noGrp="1"/>
          </p:cNvSpPr>
          <p:nvPr>
            <p:ph type="body" idx="1"/>
          </p:nvPr>
        </p:nvSpPr>
        <p:spPr>
          <a:xfrm>
            <a:off x="313552" y="1011930"/>
            <a:ext cx="5530200" cy="2750773"/>
          </a:xfrm>
          <a:prstGeom prst="rect">
            <a:avLst/>
          </a:prstGeom>
          <a:noFill/>
          <a:ln>
            <a:noFill/>
          </a:ln>
        </p:spPr>
        <p:txBody>
          <a:bodyPr spcFirstLastPara="1" wrap="square" lIns="91425" tIns="45700" rIns="91425" bIns="45700" anchor="t" anchorCtr="0">
            <a:normAutofit/>
          </a:bodyPr>
          <a:lstStyle/>
          <a:p>
            <a:pPr marL="0" lvl="0" indent="0">
              <a:spcBef>
                <a:spcPts val="0"/>
              </a:spcBef>
              <a:buClr>
                <a:srgbClr val="458A50"/>
              </a:buClr>
              <a:buSzPts val="2000"/>
              <a:buNone/>
            </a:pPr>
            <a:r>
              <a:rPr lang="en-US" sz="2000" dirty="0">
                <a:solidFill>
                  <a:schemeClr val="accent1"/>
                </a:solidFill>
              </a:rPr>
              <a:t>Tree canopy </a:t>
            </a:r>
            <a:r>
              <a:rPr lang="en-US" sz="2000" dirty="0">
                <a:solidFill>
                  <a:srgbClr val="458A50"/>
                </a:solidFill>
              </a:rPr>
              <a:t>is the area of the leaves of a tree or group of trees</a:t>
            </a:r>
            <a:r>
              <a:rPr lang="en-US" sz="2000" dirty="0">
                <a:solidFill>
                  <a:srgbClr val="448A50"/>
                </a:solidFill>
              </a:rPr>
              <a:t>.</a:t>
            </a:r>
            <a:r>
              <a:rPr lang="en-US" sz="2000" dirty="0"/>
              <a:t> Chesapeake watershed communities now have access to highly detailed data, tools, and maps of tree canopy to determine how much they have and help set goals for the future.</a:t>
            </a:r>
            <a:endParaRPr dirty="0"/>
          </a:p>
        </p:txBody>
      </p:sp>
      <p:grpSp>
        <p:nvGrpSpPr>
          <p:cNvPr id="483" name="Google Shape;483;p17"/>
          <p:cNvGrpSpPr/>
          <p:nvPr/>
        </p:nvGrpSpPr>
        <p:grpSpPr>
          <a:xfrm>
            <a:off x="156776" y="3989412"/>
            <a:ext cx="11878447" cy="1015622"/>
            <a:chOff x="112642" y="4767606"/>
            <a:chExt cx="11878447" cy="1015622"/>
          </a:xfrm>
        </p:grpSpPr>
        <p:sp>
          <p:nvSpPr>
            <p:cNvPr id="484" name="Google Shape;484;p17"/>
            <p:cNvSpPr txBox="1"/>
            <p:nvPr/>
          </p:nvSpPr>
          <p:spPr>
            <a:xfrm>
              <a:off x="112642" y="4767606"/>
              <a:ext cx="1998024"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dirty="0">
                  <a:solidFill>
                    <a:srgbClr val="458A50"/>
                  </a:solidFill>
                  <a:latin typeface="Century Gothic"/>
                  <a:ea typeface="Century Gothic"/>
                  <a:cs typeface="Century Gothic"/>
                  <a:sym typeface="Century Gothic"/>
                </a:rPr>
                <a:t>Achieving a tree canopy goal</a:t>
              </a:r>
              <a:endParaRPr sz="1800" b="0" i="0" u="none" strike="noStrike" cap="none" dirty="0">
                <a:solidFill>
                  <a:srgbClr val="000000"/>
                </a:solidFill>
                <a:latin typeface="Arial"/>
                <a:ea typeface="Arial"/>
                <a:cs typeface="Arial"/>
                <a:sym typeface="Arial"/>
              </a:endParaRPr>
            </a:p>
          </p:txBody>
        </p:sp>
        <p:sp>
          <p:nvSpPr>
            <p:cNvPr id="485" name="Google Shape;485;p17"/>
            <p:cNvSpPr txBox="1"/>
            <p:nvPr/>
          </p:nvSpPr>
          <p:spPr>
            <a:xfrm>
              <a:off x="2971434" y="4921494"/>
              <a:ext cx="1840522" cy="70784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458A50"/>
                  </a:solidFill>
                  <a:latin typeface="Century Gothic"/>
                  <a:ea typeface="Century Gothic"/>
                  <a:cs typeface="Century Gothic"/>
                  <a:sym typeface="Century Gothic"/>
                </a:rPr>
                <a:t>Existing canopy</a:t>
              </a:r>
              <a:endParaRPr sz="1800" b="0" i="0" u="none" strike="noStrike" cap="none">
                <a:solidFill>
                  <a:srgbClr val="000000"/>
                </a:solidFill>
                <a:latin typeface="Arial"/>
                <a:ea typeface="Arial"/>
                <a:cs typeface="Arial"/>
                <a:sym typeface="Arial"/>
              </a:endParaRPr>
            </a:p>
          </p:txBody>
        </p:sp>
        <p:sp>
          <p:nvSpPr>
            <p:cNvPr id="486" name="Google Shape;486;p17"/>
            <p:cNvSpPr txBox="1"/>
            <p:nvPr/>
          </p:nvSpPr>
          <p:spPr>
            <a:xfrm>
              <a:off x="5523475" y="5075383"/>
              <a:ext cx="1223133"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1" i="0" u="none" strike="noStrike" cap="none">
                  <a:solidFill>
                    <a:srgbClr val="458A50"/>
                  </a:solidFill>
                  <a:latin typeface="Century Gothic"/>
                  <a:ea typeface="Century Gothic"/>
                  <a:cs typeface="Century Gothic"/>
                  <a:sym typeface="Century Gothic"/>
                </a:rPr>
                <a:t>Planting</a:t>
              </a:r>
              <a:endParaRPr sz="1800" b="0" i="0" u="none" strike="noStrike" cap="none">
                <a:solidFill>
                  <a:srgbClr val="000000"/>
                </a:solidFill>
                <a:latin typeface="Arial"/>
                <a:ea typeface="Arial"/>
                <a:cs typeface="Arial"/>
                <a:sym typeface="Arial"/>
              </a:endParaRPr>
            </a:p>
          </p:txBody>
        </p:sp>
        <p:sp>
          <p:nvSpPr>
            <p:cNvPr id="487" name="Google Shape;487;p17"/>
            <p:cNvSpPr txBox="1"/>
            <p:nvPr/>
          </p:nvSpPr>
          <p:spPr>
            <a:xfrm>
              <a:off x="7430691" y="4767606"/>
              <a:ext cx="1971251"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458A50"/>
                  </a:solidFill>
                  <a:latin typeface="Century Gothic"/>
                  <a:ea typeface="Century Gothic"/>
                  <a:cs typeface="Century Gothic"/>
                  <a:sym typeface="Century Gothic"/>
                </a:rPr>
                <a:t>Growth (protection &amp; maintenance)</a:t>
              </a:r>
              <a:endParaRPr sz="1800" b="0" i="0" u="none" strike="noStrike" cap="none">
                <a:solidFill>
                  <a:srgbClr val="000000"/>
                </a:solidFill>
                <a:latin typeface="Arial"/>
                <a:ea typeface="Arial"/>
                <a:cs typeface="Arial"/>
                <a:sym typeface="Arial"/>
              </a:endParaRPr>
            </a:p>
          </p:txBody>
        </p:sp>
        <p:sp>
          <p:nvSpPr>
            <p:cNvPr id="488" name="Google Shape;488;p17"/>
            <p:cNvSpPr txBox="1"/>
            <p:nvPr/>
          </p:nvSpPr>
          <p:spPr>
            <a:xfrm>
              <a:off x="9993066" y="4767606"/>
              <a:ext cx="1998023" cy="101562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458A50"/>
                  </a:solidFill>
                  <a:latin typeface="Century Gothic"/>
                  <a:ea typeface="Century Gothic"/>
                  <a:cs typeface="Century Gothic"/>
                  <a:sym typeface="Century Gothic"/>
                </a:rPr>
                <a:t>Losses (mortality, removal, etc.)</a:t>
              </a:r>
              <a:endParaRPr sz="1800" b="0" i="0" u="none" strike="noStrike" cap="none">
                <a:solidFill>
                  <a:srgbClr val="000000"/>
                </a:solidFill>
                <a:latin typeface="Arial"/>
                <a:ea typeface="Arial"/>
                <a:cs typeface="Arial"/>
                <a:sym typeface="Arial"/>
              </a:endParaRPr>
            </a:p>
          </p:txBody>
        </p:sp>
        <p:sp>
          <p:nvSpPr>
            <p:cNvPr id="489" name="Google Shape;489;p17"/>
            <p:cNvSpPr txBox="1"/>
            <p:nvPr/>
          </p:nvSpPr>
          <p:spPr>
            <a:xfrm>
              <a:off x="2310053" y="4859919"/>
              <a:ext cx="55335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2"/>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490" name="Google Shape;490;p17"/>
            <p:cNvSpPr txBox="1"/>
            <p:nvPr/>
          </p:nvSpPr>
          <p:spPr>
            <a:xfrm>
              <a:off x="4877590" y="4859919"/>
              <a:ext cx="55335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2"/>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sp>
          <p:nvSpPr>
            <p:cNvPr id="491" name="Google Shape;491;p17"/>
            <p:cNvSpPr txBox="1"/>
            <p:nvPr/>
          </p:nvSpPr>
          <p:spPr>
            <a:xfrm>
              <a:off x="6850440" y="4859919"/>
              <a:ext cx="55335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dirty="0">
                  <a:solidFill>
                    <a:schemeClr val="dk2"/>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492" name="Google Shape;492;p17"/>
            <p:cNvSpPr txBox="1"/>
            <p:nvPr/>
          </p:nvSpPr>
          <p:spPr>
            <a:xfrm>
              <a:off x="9505774" y="4859919"/>
              <a:ext cx="553357"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a:solidFill>
                    <a:schemeClr val="dk2"/>
                  </a:solidFill>
                  <a:latin typeface="Century Gothic"/>
                  <a:ea typeface="Century Gothic"/>
                  <a:cs typeface="Century Gothic"/>
                  <a:sym typeface="Century Gothic"/>
                </a:rPr>
                <a:t>-</a:t>
              </a:r>
              <a:endParaRPr sz="1400" b="0" i="0" u="none" strike="noStrike" cap="none">
                <a:solidFill>
                  <a:srgbClr val="000000"/>
                </a:solidFill>
                <a:latin typeface="Arial"/>
                <a:ea typeface="Arial"/>
                <a:cs typeface="Arial"/>
                <a:sym typeface="Arial"/>
              </a:endParaRPr>
            </a:p>
          </p:txBody>
        </p:sp>
      </p:grpSp>
      <p:grpSp>
        <p:nvGrpSpPr>
          <p:cNvPr id="493" name="Google Shape;493;p17"/>
          <p:cNvGrpSpPr/>
          <p:nvPr/>
        </p:nvGrpSpPr>
        <p:grpSpPr>
          <a:xfrm>
            <a:off x="6148547" y="4172"/>
            <a:ext cx="6043453" cy="3210816"/>
            <a:chOff x="5947652" y="551875"/>
            <a:chExt cx="6043453" cy="3210816"/>
          </a:xfrm>
        </p:grpSpPr>
        <p:pic>
          <p:nvPicPr>
            <p:cNvPr id="494" name="Google Shape;494;p17">
              <a:hlinkClick r:id="rId3"/>
            </p:cNvPr>
            <p:cNvPicPr preferRelativeResize="0"/>
            <p:nvPr/>
          </p:nvPicPr>
          <p:blipFill rotWithShape="1">
            <a:blip r:embed="rId4">
              <a:alphaModFix/>
            </a:blip>
            <a:srcRect/>
            <a:stretch/>
          </p:blipFill>
          <p:spPr>
            <a:xfrm>
              <a:off x="5947652" y="551875"/>
              <a:ext cx="6043453" cy="3210816"/>
            </a:xfrm>
            <a:prstGeom prst="rect">
              <a:avLst/>
            </a:prstGeom>
            <a:noFill/>
            <a:ln>
              <a:noFill/>
            </a:ln>
          </p:spPr>
        </p:pic>
        <p:sp>
          <p:nvSpPr>
            <p:cNvPr id="495" name="Google Shape;495;p17">
              <a:hlinkClick r:id="rId3"/>
            </p:cNvPr>
            <p:cNvSpPr/>
            <p:nvPr/>
          </p:nvSpPr>
          <p:spPr>
            <a:xfrm>
              <a:off x="8129403" y="1317308"/>
              <a:ext cx="1679950" cy="1679950"/>
            </a:xfrm>
            <a:prstGeom prst="ellipse">
              <a:avLst/>
            </a:prstGeom>
            <a:solidFill>
              <a:schemeClr val="dk1">
                <a:alpha val="8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496" name="Google Shape;496;p17">
              <a:hlinkClick r:id="rId3"/>
            </p:cNvPr>
            <p:cNvSpPr/>
            <p:nvPr/>
          </p:nvSpPr>
          <p:spPr>
            <a:xfrm rot="5400000">
              <a:off x="8674443" y="1779373"/>
              <a:ext cx="831331" cy="729049"/>
            </a:xfrm>
            <a:prstGeom prst="triangle">
              <a:avLst>
                <a:gd name="adj" fmla="val 50000"/>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grpSp>
      <p:sp>
        <p:nvSpPr>
          <p:cNvPr id="497" name="Google Shape;497;p17"/>
          <p:cNvSpPr txBox="1"/>
          <p:nvPr/>
        </p:nvSpPr>
        <p:spPr>
          <a:xfrm>
            <a:off x="6068875" y="3231296"/>
            <a:ext cx="6043453"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rgbClr val="000000"/>
                </a:solidFill>
                <a:latin typeface="Century Gothic"/>
                <a:ea typeface="Century Gothic"/>
                <a:cs typeface="Century Gothic"/>
                <a:sym typeface="Century Gothic"/>
              </a:rPr>
              <a:t>Watch this video from the Forest Service to learn more.</a:t>
            </a:r>
            <a:endParaRPr sz="1400" b="0" i="0" u="none" strike="noStrike" cap="none" dirty="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BEA294A8-8E1C-4146-9D73-A79FEB0F8708}"/>
              </a:ext>
            </a:extLst>
          </p:cNvPr>
          <p:cNvSpPr txBox="1"/>
          <p:nvPr/>
        </p:nvSpPr>
        <p:spPr>
          <a:xfrm>
            <a:off x="313552" y="5280868"/>
            <a:ext cx="11878448" cy="646331"/>
          </a:xfrm>
          <a:prstGeom prst="rect">
            <a:avLst/>
          </a:prstGeom>
          <a:noFill/>
        </p:spPr>
        <p:txBody>
          <a:bodyPr wrap="square" rtlCol="0">
            <a:spAutoFit/>
          </a:bodyPr>
          <a:lstStyle/>
          <a:p>
            <a:r>
              <a:rPr lang="en-US" sz="1800" dirty="0">
                <a:latin typeface="Century Gothic" panose="020B0502020202020204" pitchFamily="34" charset="0"/>
              </a:rPr>
              <a:t>To achieve a tree canopy goal, taking care of your existing trees is just as important as planting new trees. To learn more, visit </a:t>
            </a:r>
            <a:r>
              <a:rPr lang="en-US" sz="1800" dirty="0">
                <a:latin typeface="Century Gothic" panose="020B0502020202020204" pitchFamily="34" charset="0"/>
                <a:hlinkClick r:id="rId5"/>
              </a:rPr>
              <a:t>https://</a:t>
            </a:r>
            <a:r>
              <a:rPr lang="en-US" sz="1800" dirty="0" err="1">
                <a:latin typeface="Century Gothic" panose="020B0502020202020204" pitchFamily="34" charset="0"/>
                <a:hlinkClick r:id="rId5"/>
              </a:rPr>
              <a:t>chesapeaketrees.net</a:t>
            </a:r>
            <a:r>
              <a:rPr lang="en-US" sz="1800" dirty="0">
                <a:latin typeface="Century Gothic" panose="020B0502020202020204" pitchFamily="34" charset="0"/>
                <a:hlinkClick r:id="rId5"/>
              </a:rPr>
              <a:t>/understand-your-canopy/.</a:t>
            </a:r>
            <a:endParaRPr lang="en-US" sz="1800" dirty="0">
              <a:latin typeface="Century Gothic" panose="020B0502020202020204" pitchFamily="34" charset="0"/>
            </a:endParaRPr>
          </a:p>
        </p:txBody>
      </p:sp>
      <p:grpSp>
        <p:nvGrpSpPr>
          <p:cNvPr id="25" name="Google Shape;130;p3">
            <a:extLst>
              <a:ext uri="{FF2B5EF4-FFF2-40B4-BE49-F238E27FC236}">
                <a16:creationId xmlns:a16="http://schemas.microsoft.com/office/drawing/2014/main" id="{8A2DFE13-79DC-D04B-90BB-FF76D4672C84}"/>
              </a:ext>
            </a:extLst>
          </p:cNvPr>
          <p:cNvGrpSpPr/>
          <p:nvPr/>
        </p:nvGrpSpPr>
        <p:grpSpPr>
          <a:xfrm>
            <a:off x="1" y="6258465"/>
            <a:ext cx="7954398" cy="369291"/>
            <a:chOff x="1" y="6258465"/>
            <a:chExt cx="9288278" cy="369291"/>
          </a:xfrm>
        </p:grpSpPr>
        <p:sp>
          <p:nvSpPr>
            <p:cNvPr id="26" name="Google Shape;131;p3">
              <a:extLst>
                <a:ext uri="{FF2B5EF4-FFF2-40B4-BE49-F238E27FC236}">
                  <a16:creationId xmlns:a16="http://schemas.microsoft.com/office/drawing/2014/main" id="{446A7A3F-5BDD-484C-B267-A4172E8605C5}"/>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Enhancing Community Trees</a:t>
              </a:r>
              <a:endParaRPr sz="1400" b="0" i="0" u="none" strike="noStrike" cap="none" dirty="0">
                <a:solidFill>
                  <a:srgbClr val="000000"/>
                </a:solidFill>
                <a:latin typeface="Arial"/>
                <a:ea typeface="Arial"/>
                <a:cs typeface="Arial"/>
                <a:sym typeface="Arial"/>
              </a:endParaRPr>
            </a:p>
          </p:txBody>
        </p:sp>
        <p:sp>
          <p:nvSpPr>
            <p:cNvPr id="27" name="Google Shape;132;p3">
              <a:extLst>
                <a:ext uri="{FF2B5EF4-FFF2-40B4-BE49-F238E27FC236}">
                  <a16:creationId xmlns:a16="http://schemas.microsoft.com/office/drawing/2014/main" id="{18722508-01AA-1946-AD45-3522DD9ED280}"/>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8" name="Google Shape;133;p3">
              <a:extLst>
                <a:ext uri="{FF2B5EF4-FFF2-40B4-BE49-F238E27FC236}">
                  <a16:creationId xmlns:a16="http://schemas.microsoft.com/office/drawing/2014/main" id="{F1FD00D7-92FF-C54D-9D4E-AE0F5B9F0999}"/>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46020"/>
    </mc:Choice>
    <mc:Fallback xmlns="">
      <p:transition spd="slow" advTm="4602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2" descr="A tree in front of a building&#10;&#10;Description automatically generated with medium confidence"/>
          <p:cNvPicPr preferRelativeResize="0"/>
          <p:nvPr/>
        </p:nvPicPr>
        <p:blipFill rotWithShape="1">
          <a:blip r:embed="rId3">
            <a:alphaModFix/>
          </a:blip>
          <a:srcRect l="27906" r="12894"/>
          <a:stretch/>
        </p:blipFill>
        <p:spPr>
          <a:xfrm flipH="1">
            <a:off x="6096000" y="0"/>
            <a:ext cx="6095999" cy="6858000"/>
          </a:xfrm>
          <a:prstGeom prst="rect">
            <a:avLst/>
          </a:prstGeom>
          <a:noFill/>
          <a:ln>
            <a:noFill/>
          </a:ln>
        </p:spPr>
      </p:pic>
      <p:sp>
        <p:nvSpPr>
          <p:cNvPr id="101" name="Google Shape;101;p2"/>
          <p:cNvSpPr/>
          <p:nvPr/>
        </p:nvSpPr>
        <p:spPr>
          <a:xfrm>
            <a:off x="0" y="178022"/>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2"/>
          <p:cNvSpPr txBox="1">
            <a:spLocks noGrp="1"/>
          </p:cNvSpPr>
          <p:nvPr>
            <p:ph type="title"/>
          </p:nvPr>
        </p:nvSpPr>
        <p:spPr>
          <a:xfrm>
            <a:off x="100360" y="18192"/>
            <a:ext cx="4700239" cy="85268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Table of Contents</a:t>
            </a:r>
            <a:endParaRPr/>
          </a:p>
        </p:txBody>
      </p:sp>
      <p:sp>
        <p:nvSpPr>
          <p:cNvPr id="103" name="Google Shape;103;p2"/>
          <p:cNvSpPr/>
          <p:nvPr/>
        </p:nvSpPr>
        <p:spPr>
          <a:xfrm>
            <a:off x="4199257" y="9601"/>
            <a:ext cx="4171876" cy="6867601"/>
          </a:xfrm>
          <a:custGeom>
            <a:avLst/>
            <a:gdLst/>
            <a:ahLst/>
            <a:cxnLst/>
            <a:rect l="l" t="t" r="r" b="b"/>
            <a:pathLst>
              <a:path w="16388" h="10014" extrusionOk="0">
                <a:moveTo>
                  <a:pt x="6463" y="0"/>
                </a:moveTo>
                <a:lnTo>
                  <a:pt x="16388" y="0"/>
                </a:lnTo>
                <a:cubicBezTo>
                  <a:pt x="15467" y="0"/>
                  <a:pt x="7494" y="466"/>
                  <a:pt x="7620" y="4876"/>
                </a:cubicBezTo>
                <a:cubicBezTo>
                  <a:pt x="7746" y="9286"/>
                  <a:pt x="15467" y="10000"/>
                  <a:pt x="16388" y="10000"/>
                </a:cubicBezTo>
                <a:lnTo>
                  <a:pt x="6870" y="10014"/>
                </a:lnTo>
                <a:cubicBezTo>
                  <a:pt x="5949" y="10014"/>
                  <a:pt x="69" y="6834"/>
                  <a:pt x="1" y="5165"/>
                </a:cubicBezTo>
                <a:cubicBezTo>
                  <a:pt x="-67" y="3496"/>
                  <a:pt x="5542" y="0"/>
                  <a:pt x="6463"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2"/>
          <p:cNvSpPr txBox="1">
            <a:spLocks noGrp="1"/>
          </p:cNvSpPr>
          <p:nvPr>
            <p:ph type="body" idx="1"/>
          </p:nvPr>
        </p:nvSpPr>
        <p:spPr>
          <a:xfrm>
            <a:off x="1325246" y="1422856"/>
            <a:ext cx="10028554" cy="3780791"/>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20000"/>
              </a:lnSpc>
              <a:spcBef>
                <a:spcPts val="0"/>
              </a:spcBef>
              <a:spcAft>
                <a:spcPts val="0"/>
              </a:spcAft>
              <a:buClr>
                <a:schemeClr val="dk1"/>
              </a:buClr>
              <a:buSzPct val="100000"/>
              <a:buNone/>
            </a:pPr>
            <a:r>
              <a:rPr lang="en-US" u="sng" dirty="0">
                <a:solidFill>
                  <a:schemeClr val="dk1"/>
                </a:solidFill>
                <a:latin typeface="Century Gothic"/>
                <a:ea typeface="Century Gothic"/>
                <a:cs typeface="Century Gothic"/>
                <a:sym typeface="Century Gothic"/>
                <a:hlinkClick r:id="" action="ppaction://hlinkshowjump?jump=nextslide">
                  <a:extLst>
                    <a:ext uri="{A12FA001-AC4F-418D-AE19-62706E023703}">
                      <ahyp:hlinkClr xmlns:ahyp="http://schemas.microsoft.com/office/drawing/2018/hyperlinkcolor" val="tx"/>
                    </a:ext>
                  </a:extLst>
                </a:hlinkClick>
              </a:rPr>
              <a:t>Purpose</a:t>
            </a:r>
            <a:endParaRPr dirty="0">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dirty="0">
                <a:solidFill>
                  <a:schemeClr val="dk1"/>
                </a:solidFill>
                <a:latin typeface="Century Gothic"/>
                <a:ea typeface="Century Gothic"/>
                <a:cs typeface="Century Gothic"/>
                <a:sym typeface="Century Gothic"/>
                <a:hlinkClick r:id="rId4" action="ppaction://hlinksldjump">
                  <a:extLst>
                    <a:ext uri="{A12FA001-AC4F-418D-AE19-62706E023703}">
                      <ahyp:hlinkClr xmlns:ahyp="http://schemas.microsoft.com/office/drawing/2018/hyperlinkcolor" val="tx"/>
                    </a:ext>
                  </a:extLst>
                </a:hlinkClick>
              </a:rPr>
              <a:t>What You’ll Learn</a:t>
            </a:r>
            <a:endParaRPr dirty="0">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dirty="0">
                <a:solidFill>
                  <a:schemeClr val="dk1"/>
                </a:solidFill>
                <a:hlinkClick r:id="rId5" action="ppaction://hlinksldjump">
                  <a:extLst>
                    <a:ext uri="{A12FA001-AC4F-418D-AE19-62706E023703}">
                      <ahyp:hlinkClr xmlns:ahyp="http://schemas.microsoft.com/office/drawing/2018/hyperlinkcolor" val="tx"/>
                    </a:ext>
                  </a:extLst>
                </a:hlinkClick>
              </a:rPr>
              <a:t>Benefits to Your Community</a:t>
            </a:r>
            <a:endParaRPr dirty="0">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dirty="0">
                <a:solidFill>
                  <a:schemeClr val="dk1"/>
                </a:solidFill>
                <a:hlinkClick r:id="rId6" action="ppaction://hlinksldjump">
                  <a:extLst>
                    <a:ext uri="{A12FA001-AC4F-418D-AE19-62706E023703}">
                      <ahyp:hlinkClr xmlns:ahyp="http://schemas.microsoft.com/office/drawing/2018/hyperlinkcolor" val="tx"/>
                    </a:ext>
                  </a:extLst>
                </a:hlinkClick>
              </a:rPr>
              <a:t>Enhancing Community Trees</a:t>
            </a:r>
            <a:endParaRPr dirty="0">
              <a:solidFill>
                <a:schemeClr val="dk1"/>
              </a:solidFill>
            </a:endParaRPr>
          </a:p>
          <a:p>
            <a:pPr marL="0" lvl="0" indent="0" algn="l" rtl="0">
              <a:lnSpc>
                <a:spcPct val="120000"/>
              </a:lnSpc>
              <a:spcBef>
                <a:spcPts val="1000"/>
              </a:spcBef>
              <a:spcAft>
                <a:spcPts val="0"/>
              </a:spcAft>
              <a:buClr>
                <a:schemeClr val="dk1"/>
              </a:buClr>
              <a:buSzPct val="100000"/>
              <a:buNone/>
            </a:pPr>
            <a:r>
              <a:rPr lang="en-US" u="sng" dirty="0">
                <a:solidFill>
                  <a:schemeClr val="dk1"/>
                </a:solidFill>
                <a:latin typeface="Century Gothic"/>
                <a:ea typeface="Century Gothic"/>
                <a:cs typeface="Century Gothic"/>
                <a:sym typeface="Century Gothic"/>
                <a:hlinkClick r:id="rId7" action="ppaction://hlinksldjump">
                  <a:extLst>
                    <a:ext uri="{A12FA001-AC4F-418D-AE19-62706E023703}">
                      <ahyp:hlinkClr xmlns:ahyp="http://schemas.microsoft.com/office/drawing/2018/hyperlinkcolor" val="tx"/>
                    </a:ext>
                  </a:extLst>
                </a:hlinkClick>
              </a:rPr>
              <a:t>What You Can Do</a:t>
            </a:r>
            <a:endParaRPr dirty="0">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dirty="0">
                <a:solidFill>
                  <a:schemeClr val="dk1"/>
                </a:solidFill>
                <a:latin typeface="Century Gothic"/>
                <a:ea typeface="Century Gothic"/>
                <a:cs typeface="Century Gothic"/>
                <a:sym typeface="Century Gothic"/>
                <a:hlinkClick r:id="rId8" action="ppaction://hlinksldjump">
                  <a:extLst>
                    <a:ext uri="{A12FA001-AC4F-418D-AE19-62706E023703}">
                      <ahyp:hlinkClr xmlns:ahyp="http://schemas.microsoft.com/office/drawing/2018/hyperlinkcolor" val="tx"/>
                    </a:ext>
                  </a:extLst>
                </a:hlinkClick>
              </a:rPr>
              <a:t>To Learn More</a:t>
            </a:r>
            <a:endParaRPr lang="en-US" u="sng" dirty="0">
              <a:solidFill>
                <a:schemeClr val="dk1"/>
              </a:solidFill>
              <a:latin typeface="Century Gothic"/>
              <a:ea typeface="Century Gothic"/>
              <a:cs typeface="Century Gothic"/>
              <a:sym typeface="Century Gothic"/>
            </a:endParaRPr>
          </a:p>
          <a:p>
            <a:pPr marL="0" lvl="0" indent="0" algn="l" rtl="0">
              <a:lnSpc>
                <a:spcPct val="120000"/>
              </a:lnSpc>
              <a:spcBef>
                <a:spcPts val="1000"/>
              </a:spcBef>
              <a:spcAft>
                <a:spcPts val="0"/>
              </a:spcAft>
              <a:buClr>
                <a:schemeClr val="dk1"/>
              </a:buClr>
              <a:buSzPct val="100000"/>
              <a:buNone/>
            </a:pPr>
            <a:r>
              <a:rPr lang="en-US" u="sng" dirty="0"/>
              <a:t>Glossary</a:t>
            </a:r>
            <a:endParaRPr dirty="0">
              <a:solidFill>
                <a:schemeClr val="dk1"/>
              </a:solidFill>
              <a:latin typeface="Century Gothic"/>
              <a:ea typeface="Century Gothic"/>
              <a:cs typeface="Century Gothic"/>
              <a:sym typeface="Century Gothic"/>
            </a:endParaRPr>
          </a:p>
        </p:txBody>
      </p:sp>
      <p:sp>
        <p:nvSpPr>
          <p:cNvPr id="105" name="Google Shape;105;p2"/>
          <p:cNvSpPr txBox="1"/>
          <p:nvPr/>
        </p:nvSpPr>
        <p:spPr>
          <a:xfrm>
            <a:off x="987935" y="1464032"/>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1</a:t>
            </a:r>
            <a:endParaRPr sz="1400" b="0" i="0" u="none" strike="noStrike" cap="none">
              <a:solidFill>
                <a:srgbClr val="000000"/>
              </a:solidFill>
              <a:latin typeface="Arial"/>
              <a:ea typeface="Arial"/>
              <a:cs typeface="Arial"/>
              <a:sym typeface="Arial"/>
            </a:endParaRPr>
          </a:p>
        </p:txBody>
      </p:sp>
      <p:sp>
        <p:nvSpPr>
          <p:cNvPr id="106" name="Google Shape;106;p2"/>
          <p:cNvSpPr txBox="1"/>
          <p:nvPr/>
        </p:nvSpPr>
        <p:spPr>
          <a:xfrm>
            <a:off x="987936" y="1994679"/>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entury Gothic"/>
                <a:ea typeface="Century Gothic"/>
                <a:cs typeface="Century Gothic"/>
                <a:sym typeface="Century Gothic"/>
              </a:rPr>
              <a:t>2</a:t>
            </a:r>
            <a:endParaRPr sz="1400" b="0" i="0" u="none" strike="noStrike" cap="none">
              <a:solidFill>
                <a:srgbClr val="000000"/>
              </a:solidFill>
              <a:latin typeface="Arial"/>
              <a:ea typeface="Arial"/>
              <a:cs typeface="Arial"/>
              <a:sym typeface="Arial"/>
            </a:endParaRPr>
          </a:p>
        </p:txBody>
      </p:sp>
      <p:sp>
        <p:nvSpPr>
          <p:cNvPr id="107" name="Google Shape;107;p2"/>
          <p:cNvSpPr txBox="1"/>
          <p:nvPr/>
        </p:nvSpPr>
        <p:spPr>
          <a:xfrm>
            <a:off x="987936" y="2489207"/>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entury Gothic"/>
                <a:ea typeface="Century Gothic"/>
                <a:cs typeface="Century Gothic"/>
                <a:sym typeface="Century Gothic"/>
              </a:rPr>
              <a:t>3</a:t>
            </a:r>
            <a:endParaRPr sz="1400" b="0" i="0" u="none" strike="noStrike" cap="none" dirty="0">
              <a:solidFill>
                <a:srgbClr val="000000"/>
              </a:solidFill>
              <a:latin typeface="Arial"/>
              <a:ea typeface="Arial"/>
              <a:cs typeface="Arial"/>
              <a:sym typeface="Arial"/>
            </a:endParaRPr>
          </a:p>
        </p:txBody>
      </p:sp>
      <p:sp>
        <p:nvSpPr>
          <p:cNvPr id="108" name="Google Shape;108;p2"/>
          <p:cNvSpPr txBox="1"/>
          <p:nvPr/>
        </p:nvSpPr>
        <p:spPr>
          <a:xfrm>
            <a:off x="987936" y="3005723"/>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entury Gothic"/>
                <a:ea typeface="Century Gothic"/>
                <a:cs typeface="Century Gothic"/>
                <a:sym typeface="Century Gothic"/>
              </a:rPr>
              <a:t>4</a:t>
            </a:r>
            <a:endParaRPr sz="1400" b="0" i="0" u="none" strike="noStrike" cap="none" dirty="0">
              <a:solidFill>
                <a:srgbClr val="000000"/>
              </a:solidFill>
              <a:latin typeface="Arial"/>
              <a:ea typeface="Arial"/>
              <a:cs typeface="Arial"/>
              <a:sym typeface="Arial"/>
            </a:endParaRPr>
          </a:p>
        </p:txBody>
      </p:sp>
      <p:sp>
        <p:nvSpPr>
          <p:cNvPr id="109" name="Google Shape;109;p2"/>
          <p:cNvSpPr txBox="1"/>
          <p:nvPr/>
        </p:nvSpPr>
        <p:spPr>
          <a:xfrm>
            <a:off x="987936" y="3529609"/>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entury Gothic"/>
                <a:ea typeface="Century Gothic"/>
                <a:cs typeface="Century Gothic"/>
                <a:sym typeface="Century Gothic"/>
              </a:rPr>
              <a:t>5</a:t>
            </a:r>
            <a:endParaRPr sz="1400" b="0" i="0" u="none" strike="noStrike" cap="none" dirty="0">
              <a:solidFill>
                <a:srgbClr val="000000"/>
              </a:solidFill>
              <a:latin typeface="Arial"/>
              <a:ea typeface="Arial"/>
              <a:cs typeface="Arial"/>
              <a:sym typeface="Arial"/>
            </a:endParaRPr>
          </a:p>
        </p:txBody>
      </p:sp>
      <p:sp>
        <p:nvSpPr>
          <p:cNvPr id="110" name="Google Shape;110;p2"/>
          <p:cNvSpPr txBox="1"/>
          <p:nvPr/>
        </p:nvSpPr>
        <p:spPr>
          <a:xfrm>
            <a:off x="987937" y="4063998"/>
            <a:ext cx="334371"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dirty="0">
                <a:solidFill>
                  <a:schemeClr val="dk1"/>
                </a:solidFill>
                <a:latin typeface="Century Gothic"/>
                <a:ea typeface="Century Gothic"/>
                <a:cs typeface="Century Gothic"/>
                <a:sym typeface="Century Gothic"/>
              </a:rPr>
              <a:t>6</a:t>
            </a:r>
            <a:endParaRPr sz="1400" b="0" i="0" u="none" strike="noStrike" cap="none" dirty="0">
              <a:solidFill>
                <a:srgbClr val="000000"/>
              </a:solidFill>
              <a:latin typeface="Arial"/>
              <a:ea typeface="Arial"/>
              <a:cs typeface="Arial"/>
              <a:sym typeface="Arial"/>
            </a:endParaRPr>
          </a:p>
        </p:txBody>
      </p:sp>
      <p:grpSp>
        <p:nvGrpSpPr>
          <p:cNvPr id="111" name="Google Shape;111;p2"/>
          <p:cNvGrpSpPr/>
          <p:nvPr/>
        </p:nvGrpSpPr>
        <p:grpSpPr>
          <a:xfrm>
            <a:off x="1" y="6258465"/>
            <a:ext cx="5770180" cy="369291"/>
            <a:chOff x="1" y="6258465"/>
            <a:chExt cx="3461528" cy="369291"/>
          </a:xfrm>
        </p:grpSpPr>
        <p:sp>
          <p:nvSpPr>
            <p:cNvPr id="112" name="Google Shape;112;p2"/>
            <p:cNvSpPr/>
            <p:nvPr/>
          </p:nvSpPr>
          <p:spPr>
            <a:xfrm>
              <a:off x="1" y="6269566"/>
              <a:ext cx="3461528" cy="321299"/>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2"/>
            <p:cNvSpPr txBox="1"/>
            <p:nvPr/>
          </p:nvSpPr>
          <p:spPr>
            <a:xfrm>
              <a:off x="163287" y="6258465"/>
              <a:ext cx="3191053"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dirty="0">
                  <a:solidFill>
                    <a:schemeClr val="lt1"/>
                  </a:solidFill>
                  <a:latin typeface="Century Gothic"/>
                  <a:ea typeface="Century Gothic"/>
                  <a:cs typeface="Century Gothic"/>
                  <a:sym typeface="Century Gothic"/>
                </a:rPr>
                <a:t>Module 4: Capitalizing on the Benefits of Trees</a:t>
              </a:r>
              <a:endParaRPr sz="1400" b="0" i="0" u="none" strike="noStrike" cap="none" dirty="0">
                <a:solidFill>
                  <a:srgbClr val="000000"/>
                </a:solidFill>
                <a:latin typeface="Arial"/>
                <a:ea typeface="Arial"/>
                <a:cs typeface="Arial"/>
                <a:sym typeface="Arial"/>
              </a:endParaRPr>
            </a:p>
          </p:txBody>
        </p:sp>
      </p:grpSp>
      <p:sp>
        <p:nvSpPr>
          <p:cNvPr id="114" name="Google Shape;114;p2"/>
          <p:cNvSpPr txBox="1"/>
          <p:nvPr/>
        </p:nvSpPr>
        <p:spPr>
          <a:xfrm>
            <a:off x="995309" y="5557376"/>
            <a:ext cx="5429554"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2"/>
                </a:solidFill>
                <a:latin typeface="Century Gothic"/>
                <a:ea typeface="Century Gothic"/>
                <a:cs typeface="Century Gothic"/>
                <a:sym typeface="Century Gothic"/>
              </a:rPr>
              <a:t>*Please refer to individual slide notes for data references and sources.</a:t>
            </a:r>
            <a:endParaRPr sz="1400" b="0" i="0" u="none" strike="noStrike" cap="none">
              <a:solidFill>
                <a:srgbClr val="000000"/>
              </a:solidFill>
              <a:latin typeface="Arial"/>
              <a:ea typeface="Arial"/>
              <a:cs typeface="Arial"/>
              <a:sym typeface="Arial"/>
            </a:endParaRPr>
          </a:p>
        </p:txBody>
      </p:sp>
      <p:sp>
        <p:nvSpPr>
          <p:cNvPr id="17" name="Google Shape;110;p2">
            <a:extLst>
              <a:ext uri="{FF2B5EF4-FFF2-40B4-BE49-F238E27FC236}">
                <a16:creationId xmlns:a16="http://schemas.microsoft.com/office/drawing/2014/main" id="{0B193B20-DF5A-C747-985A-AAA041DB61FB}"/>
              </a:ext>
            </a:extLst>
          </p:cNvPr>
          <p:cNvSpPr txBox="1"/>
          <p:nvPr/>
        </p:nvSpPr>
        <p:spPr>
          <a:xfrm>
            <a:off x="995309" y="4591632"/>
            <a:ext cx="334371" cy="46162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dirty="0">
                <a:solidFill>
                  <a:schemeClr val="dk1"/>
                </a:solidFill>
                <a:latin typeface="Century Gothic"/>
                <a:sym typeface="Century Gothic"/>
              </a:rPr>
              <a:t>7</a:t>
            </a:r>
            <a:endParaRPr sz="1400" b="0" i="0" u="none" strike="noStrike" cap="none" dirty="0">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6157"/>
    </mc:Choice>
    <mc:Fallback xmlns="">
      <p:transition spd="slow" advTm="16157"/>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grpSp>
        <p:nvGrpSpPr>
          <p:cNvPr id="13" name="Group 12">
            <a:extLst>
              <a:ext uri="{FF2B5EF4-FFF2-40B4-BE49-F238E27FC236}">
                <a16:creationId xmlns:a16="http://schemas.microsoft.com/office/drawing/2014/main" id="{8A2E4358-DE6D-EDE5-27E9-BB8BB4BD0487}"/>
              </a:ext>
            </a:extLst>
          </p:cNvPr>
          <p:cNvGrpSpPr/>
          <p:nvPr/>
        </p:nvGrpSpPr>
        <p:grpSpPr>
          <a:xfrm>
            <a:off x="331679" y="2849180"/>
            <a:ext cx="2977810" cy="3441858"/>
            <a:chOff x="245743" y="3299141"/>
            <a:chExt cx="2550228" cy="2947644"/>
          </a:xfrm>
        </p:grpSpPr>
        <p:pic>
          <p:nvPicPr>
            <p:cNvPr id="5" name="Picture 4" descr="Chart, pie chart&#10;&#10;Description automatically generated">
              <a:extLst>
                <a:ext uri="{FF2B5EF4-FFF2-40B4-BE49-F238E27FC236}">
                  <a16:creationId xmlns:a16="http://schemas.microsoft.com/office/drawing/2014/main" id="{1B2A2C2B-8F8E-4E4C-35E3-434CB670547E}"/>
                </a:ext>
              </a:extLst>
            </p:cNvPr>
            <p:cNvPicPr>
              <a:picLocks noChangeAspect="1"/>
            </p:cNvPicPr>
            <p:nvPr/>
          </p:nvPicPr>
          <p:blipFill>
            <a:blip r:embed="rId3"/>
            <a:stretch>
              <a:fillRect/>
            </a:stretch>
          </p:blipFill>
          <p:spPr>
            <a:xfrm>
              <a:off x="245743" y="3299141"/>
              <a:ext cx="2511629" cy="2947644"/>
            </a:xfrm>
            <a:prstGeom prst="rect">
              <a:avLst/>
            </a:prstGeom>
          </p:spPr>
        </p:pic>
        <p:sp>
          <p:nvSpPr>
            <p:cNvPr id="8" name="Rectangle 7">
              <a:extLst>
                <a:ext uri="{FF2B5EF4-FFF2-40B4-BE49-F238E27FC236}">
                  <a16:creationId xmlns:a16="http://schemas.microsoft.com/office/drawing/2014/main" id="{10364488-150F-AC52-FCF5-7998C17BC052}"/>
                </a:ext>
              </a:extLst>
            </p:cNvPr>
            <p:cNvSpPr/>
            <p:nvPr/>
          </p:nvSpPr>
          <p:spPr>
            <a:xfrm>
              <a:off x="2446016" y="3300069"/>
              <a:ext cx="349955" cy="911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5F8C83DE-645B-266B-F512-FE121F469011}"/>
                </a:ext>
              </a:extLst>
            </p:cNvPr>
            <p:cNvCxnSpPr/>
            <p:nvPr/>
          </p:nvCxnSpPr>
          <p:spPr>
            <a:xfrm flipV="1">
              <a:off x="2194432" y="3545387"/>
              <a:ext cx="352923" cy="1711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41" name="Rectangle 40">
            <a:extLst>
              <a:ext uri="{FF2B5EF4-FFF2-40B4-BE49-F238E27FC236}">
                <a16:creationId xmlns:a16="http://schemas.microsoft.com/office/drawing/2014/main" id="{11E64833-B816-FB59-652D-D9C7626AC97D}"/>
              </a:ext>
            </a:extLst>
          </p:cNvPr>
          <p:cNvSpPr/>
          <p:nvPr/>
        </p:nvSpPr>
        <p:spPr>
          <a:xfrm>
            <a:off x="3538310" y="5267148"/>
            <a:ext cx="5415897" cy="987348"/>
          </a:xfrm>
          <a:prstGeom prst="rect">
            <a:avLst/>
          </a:prstGeom>
          <a:solidFill>
            <a:srgbClr val="DFE3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descr="Chart&#10;&#10;Description automatically generated">
            <a:extLst>
              <a:ext uri="{FF2B5EF4-FFF2-40B4-BE49-F238E27FC236}">
                <a16:creationId xmlns:a16="http://schemas.microsoft.com/office/drawing/2014/main" id="{A8BBCC11-B3C8-33C9-F1F1-BD98738B7B04}"/>
              </a:ext>
            </a:extLst>
          </p:cNvPr>
          <p:cNvPicPr>
            <a:picLocks noChangeAspect="1"/>
          </p:cNvPicPr>
          <p:nvPr/>
        </p:nvPicPr>
        <p:blipFill>
          <a:blip r:embed="rId4"/>
          <a:stretch>
            <a:fillRect/>
          </a:stretch>
        </p:blipFill>
        <p:spPr>
          <a:xfrm>
            <a:off x="3538310" y="2546559"/>
            <a:ext cx="5415897" cy="2352263"/>
          </a:xfrm>
          <a:prstGeom prst="rect">
            <a:avLst/>
          </a:prstGeom>
        </p:spPr>
      </p:pic>
      <p:sp>
        <p:nvSpPr>
          <p:cNvPr id="37" name="Rectangle 36">
            <a:extLst>
              <a:ext uri="{FF2B5EF4-FFF2-40B4-BE49-F238E27FC236}">
                <a16:creationId xmlns:a16="http://schemas.microsoft.com/office/drawing/2014/main" id="{F5192480-8E38-1696-E618-01C132E2BE70}"/>
              </a:ext>
            </a:extLst>
          </p:cNvPr>
          <p:cNvSpPr/>
          <p:nvPr/>
        </p:nvSpPr>
        <p:spPr>
          <a:xfrm>
            <a:off x="9090830" y="2534446"/>
            <a:ext cx="2782133" cy="74468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543CFD6-15F3-ECB1-9B3F-A4983679051D}"/>
              </a:ext>
            </a:extLst>
          </p:cNvPr>
          <p:cNvSpPr/>
          <p:nvPr/>
        </p:nvSpPr>
        <p:spPr>
          <a:xfrm>
            <a:off x="3541403" y="2534446"/>
            <a:ext cx="5415898" cy="33449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6D1F58-BFFF-B560-B848-9F483BF7BF28}"/>
              </a:ext>
            </a:extLst>
          </p:cNvPr>
          <p:cNvSpPr/>
          <p:nvPr/>
        </p:nvSpPr>
        <p:spPr>
          <a:xfrm>
            <a:off x="3541403" y="4932833"/>
            <a:ext cx="5415897" cy="3343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7B48326-7129-F321-5701-B50737660AB7}"/>
              </a:ext>
            </a:extLst>
          </p:cNvPr>
          <p:cNvSpPr/>
          <p:nvPr/>
        </p:nvSpPr>
        <p:spPr>
          <a:xfrm>
            <a:off x="245743" y="2524016"/>
            <a:ext cx="3194701" cy="33449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3" name="Google Shape;503;p8"/>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4" name="Google Shape;504;p8"/>
          <p:cNvSpPr txBox="1">
            <a:spLocks noGrp="1"/>
          </p:cNvSpPr>
          <p:nvPr>
            <p:ph type="title"/>
          </p:nvPr>
        </p:nvSpPr>
        <p:spPr>
          <a:xfrm>
            <a:off x="112642" y="0"/>
            <a:ext cx="466674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dirty="0">
                <a:solidFill>
                  <a:schemeClr val="lt1"/>
                </a:solidFill>
                <a:latin typeface="Arial"/>
                <a:ea typeface="Arial"/>
                <a:cs typeface="Arial"/>
                <a:sym typeface="Arial"/>
              </a:rPr>
              <a:t>Tree Cover Data</a:t>
            </a:r>
            <a:endParaRPr dirty="0"/>
          </a:p>
        </p:txBody>
      </p:sp>
      <p:sp>
        <p:nvSpPr>
          <p:cNvPr id="505" name="Google Shape;505;p8"/>
          <p:cNvSpPr txBox="1">
            <a:spLocks noGrp="1"/>
          </p:cNvSpPr>
          <p:nvPr>
            <p:ph type="body" idx="1"/>
          </p:nvPr>
        </p:nvSpPr>
        <p:spPr>
          <a:xfrm>
            <a:off x="112642" y="875804"/>
            <a:ext cx="11974255" cy="130020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120000"/>
              </a:lnSpc>
              <a:spcBef>
                <a:spcPts val="0"/>
              </a:spcBef>
              <a:spcAft>
                <a:spcPts val="0"/>
              </a:spcAft>
              <a:buClr>
                <a:srgbClr val="458A50"/>
              </a:buClr>
              <a:buSzPts val="2000"/>
              <a:buNone/>
            </a:pPr>
            <a:r>
              <a:rPr lang="en-US" sz="2000" dirty="0">
                <a:solidFill>
                  <a:srgbClr val="458A50"/>
                </a:solidFill>
              </a:rPr>
              <a:t>You can take inventory of your community’s trees and use high-resolution tree cover data to craft a tree canopy goal. </a:t>
            </a:r>
            <a:r>
              <a:rPr lang="en-US" sz="1800" dirty="0">
                <a:solidFill>
                  <a:schemeClr val="dk1"/>
                </a:solidFill>
              </a:rPr>
              <a:t>The </a:t>
            </a:r>
            <a:r>
              <a:rPr lang="en-US" sz="1800" dirty="0">
                <a:solidFill>
                  <a:schemeClr val="tx1"/>
                </a:solidFill>
                <a:hlinkClick r:id="rId5">
                  <a:extLst>
                    <a:ext uri="{A12FA001-AC4F-418D-AE19-62706E023703}">
                      <ahyp:hlinkClr xmlns:ahyp="http://schemas.microsoft.com/office/drawing/2018/hyperlinkcolor" val="tx"/>
                    </a:ext>
                  </a:extLst>
                </a:hlinkClick>
              </a:rPr>
              <a:t>new tree canopy data</a:t>
            </a:r>
            <a:r>
              <a:rPr lang="en-US" sz="1800" dirty="0">
                <a:solidFill>
                  <a:schemeClr val="tx1"/>
                </a:solidFill>
              </a:rPr>
              <a:t> available at </a:t>
            </a:r>
            <a:r>
              <a:rPr lang="en-US" sz="1800" dirty="0">
                <a:solidFill>
                  <a:schemeClr val="dk1"/>
                </a:solidFill>
              </a:rPr>
              <a:t>the Chesapeake Tree Canopy Network can assist with this. For each community, you can see what’s currently on the land </a:t>
            </a:r>
            <a:r>
              <a:rPr lang="en-US" sz="1800" i="1" dirty="0">
                <a:solidFill>
                  <a:schemeClr val="dk1"/>
                </a:solidFill>
                <a:latin typeface="Century Gothic" panose="020B0502020202020204" pitchFamily="34" charset="0"/>
              </a:rPr>
              <a:t>and</a:t>
            </a:r>
            <a:r>
              <a:rPr lang="en-US" sz="1800" dirty="0">
                <a:solidFill>
                  <a:schemeClr val="dk1"/>
                </a:solidFill>
              </a:rPr>
              <a:t> investigate changes over time.</a:t>
            </a:r>
            <a:endParaRPr dirty="0">
              <a:solidFill>
                <a:schemeClr val="dk1"/>
              </a:solidFill>
            </a:endParaRPr>
          </a:p>
        </p:txBody>
      </p:sp>
      <p:grpSp>
        <p:nvGrpSpPr>
          <p:cNvPr id="14" name="Google Shape;130;p3">
            <a:extLst>
              <a:ext uri="{FF2B5EF4-FFF2-40B4-BE49-F238E27FC236}">
                <a16:creationId xmlns:a16="http://schemas.microsoft.com/office/drawing/2014/main" id="{D8C37115-0323-0E4A-9A28-8883AA5839EC}"/>
              </a:ext>
            </a:extLst>
          </p:cNvPr>
          <p:cNvGrpSpPr/>
          <p:nvPr/>
        </p:nvGrpSpPr>
        <p:grpSpPr>
          <a:xfrm>
            <a:off x="1" y="6258465"/>
            <a:ext cx="7954398" cy="369291"/>
            <a:chOff x="1" y="6258465"/>
            <a:chExt cx="9288278" cy="369291"/>
          </a:xfrm>
        </p:grpSpPr>
        <p:sp>
          <p:nvSpPr>
            <p:cNvPr id="15" name="Google Shape;131;p3">
              <a:extLst>
                <a:ext uri="{FF2B5EF4-FFF2-40B4-BE49-F238E27FC236}">
                  <a16:creationId xmlns:a16="http://schemas.microsoft.com/office/drawing/2014/main" id="{C425F876-27B2-7948-851C-C8D80FCB0EC4}"/>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Enhancing Community Trees</a:t>
              </a:r>
              <a:endParaRPr sz="1400" b="0" i="0" u="none" strike="noStrike" cap="none" dirty="0">
                <a:solidFill>
                  <a:srgbClr val="000000"/>
                </a:solidFill>
                <a:latin typeface="Arial"/>
                <a:ea typeface="Arial"/>
                <a:cs typeface="Arial"/>
                <a:sym typeface="Arial"/>
              </a:endParaRPr>
            </a:p>
          </p:txBody>
        </p:sp>
        <p:sp>
          <p:nvSpPr>
            <p:cNvPr id="16" name="Google Shape;132;p3">
              <a:extLst>
                <a:ext uri="{FF2B5EF4-FFF2-40B4-BE49-F238E27FC236}">
                  <a16:creationId xmlns:a16="http://schemas.microsoft.com/office/drawing/2014/main" id="{D4256C14-8D34-9249-BD00-9B678D373288}"/>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33;p3">
              <a:extLst>
                <a:ext uri="{FF2B5EF4-FFF2-40B4-BE49-F238E27FC236}">
                  <a16:creationId xmlns:a16="http://schemas.microsoft.com/office/drawing/2014/main" id="{700ACBD2-002B-894B-A654-55F2EE4A9032}"/>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
        <p:nvSpPr>
          <p:cNvPr id="18" name="Google Shape;484;p17">
            <a:extLst>
              <a:ext uri="{FF2B5EF4-FFF2-40B4-BE49-F238E27FC236}">
                <a16:creationId xmlns:a16="http://schemas.microsoft.com/office/drawing/2014/main" id="{FDCE3F7E-9E74-FC64-B99C-E791EEBF0FA7}"/>
              </a:ext>
            </a:extLst>
          </p:cNvPr>
          <p:cNvSpPr txBox="1"/>
          <p:nvPr/>
        </p:nvSpPr>
        <p:spPr>
          <a:xfrm>
            <a:off x="161316" y="1998940"/>
            <a:ext cx="3107860" cy="400069"/>
          </a:xfrm>
          <a:prstGeom prst="rect">
            <a:avLst/>
          </a:prstGeom>
          <a:no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000000"/>
              </a:buClr>
              <a:buSzPts val="2000"/>
              <a:buFont typeface="Arial"/>
              <a:buNone/>
            </a:pPr>
            <a:r>
              <a:rPr lang="en-US" sz="2000" b="1" i="0" u="none" strike="noStrike" cap="none" dirty="0">
                <a:solidFill>
                  <a:srgbClr val="458A50"/>
                </a:solidFill>
                <a:latin typeface="Century Gothic"/>
                <a:ea typeface="Century Gothic"/>
                <a:cs typeface="Century Gothic"/>
                <a:sym typeface="Century Gothic"/>
              </a:rPr>
              <a:t>What’s in your report?</a:t>
            </a:r>
            <a:endParaRPr sz="1800" b="0" i="0" u="none" strike="noStrike" cap="none" dirty="0">
              <a:solidFill>
                <a:srgbClr val="000000"/>
              </a:solidFill>
              <a:latin typeface="Arial"/>
              <a:ea typeface="Arial"/>
              <a:cs typeface="Arial"/>
              <a:sym typeface="Arial"/>
            </a:endParaRPr>
          </a:p>
        </p:txBody>
      </p:sp>
      <p:sp>
        <p:nvSpPr>
          <p:cNvPr id="29" name="TextBox 28">
            <a:extLst>
              <a:ext uri="{FF2B5EF4-FFF2-40B4-BE49-F238E27FC236}">
                <a16:creationId xmlns:a16="http://schemas.microsoft.com/office/drawing/2014/main" id="{1794C349-7FA0-2511-4CA7-3D7415E108D3}"/>
              </a:ext>
            </a:extLst>
          </p:cNvPr>
          <p:cNvSpPr txBox="1"/>
          <p:nvPr/>
        </p:nvSpPr>
        <p:spPr>
          <a:xfrm>
            <a:off x="311765" y="2553659"/>
            <a:ext cx="3107860" cy="276999"/>
          </a:xfrm>
          <a:prstGeom prst="rect">
            <a:avLst/>
          </a:prstGeom>
          <a:noFill/>
        </p:spPr>
        <p:txBody>
          <a:bodyPr wrap="square" rtlCol="0">
            <a:spAutoFit/>
          </a:bodyPr>
          <a:lstStyle/>
          <a:p>
            <a:r>
              <a:rPr lang="en-US" sz="1200" dirty="0">
                <a:latin typeface="Century Gothic" panose="020B0502020202020204" pitchFamily="34" charset="0"/>
              </a:rPr>
              <a:t>A chart of land cover in your county.</a:t>
            </a:r>
          </a:p>
        </p:txBody>
      </p:sp>
      <p:sp>
        <p:nvSpPr>
          <p:cNvPr id="30" name="TextBox 29">
            <a:extLst>
              <a:ext uri="{FF2B5EF4-FFF2-40B4-BE49-F238E27FC236}">
                <a16:creationId xmlns:a16="http://schemas.microsoft.com/office/drawing/2014/main" id="{4DF8EE48-D062-2A77-1AB9-B0FF99C145D6}"/>
              </a:ext>
            </a:extLst>
          </p:cNvPr>
          <p:cNvSpPr txBox="1"/>
          <p:nvPr/>
        </p:nvSpPr>
        <p:spPr>
          <a:xfrm>
            <a:off x="3541402" y="4953853"/>
            <a:ext cx="5084003" cy="276999"/>
          </a:xfrm>
          <a:prstGeom prst="rect">
            <a:avLst/>
          </a:prstGeom>
          <a:noFill/>
        </p:spPr>
        <p:txBody>
          <a:bodyPr wrap="square" rtlCol="0">
            <a:spAutoFit/>
          </a:bodyPr>
          <a:lstStyle/>
          <a:p>
            <a:r>
              <a:rPr lang="en-US" sz="1200" dirty="0">
                <a:latin typeface="Century Gothic" panose="020B0502020202020204" pitchFamily="34" charset="0"/>
              </a:rPr>
              <a:t>A summary of the benefits your tree cover offers your community. </a:t>
            </a:r>
          </a:p>
        </p:txBody>
      </p:sp>
      <p:sp>
        <p:nvSpPr>
          <p:cNvPr id="31" name="TextBox 30">
            <a:extLst>
              <a:ext uri="{FF2B5EF4-FFF2-40B4-BE49-F238E27FC236}">
                <a16:creationId xmlns:a16="http://schemas.microsoft.com/office/drawing/2014/main" id="{878626B8-A68E-EDB0-7C8F-6073C2B1A920}"/>
              </a:ext>
            </a:extLst>
          </p:cNvPr>
          <p:cNvSpPr txBox="1"/>
          <p:nvPr/>
        </p:nvSpPr>
        <p:spPr>
          <a:xfrm>
            <a:off x="9090830" y="2590785"/>
            <a:ext cx="2782133" cy="646331"/>
          </a:xfrm>
          <a:prstGeom prst="rect">
            <a:avLst/>
          </a:prstGeom>
          <a:noFill/>
        </p:spPr>
        <p:txBody>
          <a:bodyPr wrap="square" rtlCol="0">
            <a:spAutoFit/>
          </a:bodyPr>
          <a:lstStyle/>
          <a:p>
            <a:r>
              <a:rPr lang="en-US" sz="1200" dirty="0">
                <a:latin typeface="Century Gothic" panose="020B0502020202020204" pitchFamily="34" charset="0"/>
              </a:rPr>
              <a:t>A map showing what areas have increased or decreased in tree cover.</a:t>
            </a:r>
          </a:p>
        </p:txBody>
      </p:sp>
      <p:sp>
        <p:nvSpPr>
          <p:cNvPr id="32" name="TextBox 31">
            <a:extLst>
              <a:ext uri="{FF2B5EF4-FFF2-40B4-BE49-F238E27FC236}">
                <a16:creationId xmlns:a16="http://schemas.microsoft.com/office/drawing/2014/main" id="{89AAAF7C-B14C-6A87-3B77-F73DF8E16E3E}"/>
              </a:ext>
            </a:extLst>
          </p:cNvPr>
          <p:cNvSpPr txBox="1"/>
          <p:nvPr/>
        </p:nvSpPr>
        <p:spPr>
          <a:xfrm>
            <a:off x="3541403" y="2565374"/>
            <a:ext cx="5415897" cy="276999"/>
          </a:xfrm>
          <a:prstGeom prst="rect">
            <a:avLst/>
          </a:prstGeom>
          <a:noFill/>
        </p:spPr>
        <p:txBody>
          <a:bodyPr wrap="square" rtlCol="0">
            <a:spAutoFit/>
          </a:bodyPr>
          <a:lstStyle/>
          <a:p>
            <a:r>
              <a:rPr lang="en-US" sz="1200" dirty="0">
                <a:latin typeface="Century Gothic" panose="020B0502020202020204" pitchFamily="34" charset="0"/>
              </a:rPr>
              <a:t>A graph summarizing gains and losses of tree cover.</a:t>
            </a:r>
          </a:p>
        </p:txBody>
      </p:sp>
      <p:pic>
        <p:nvPicPr>
          <p:cNvPr id="21" name="Picture 20" descr="Map&#10;&#10;Description automatically generated">
            <a:extLst>
              <a:ext uri="{FF2B5EF4-FFF2-40B4-BE49-F238E27FC236}">
                <a16:creationId xmlns:a16="http://schemas.microsoft.com/office/drawing/2014/main" id="{EFE40B12-CE58-7299-108A-8FB3C92B25C6}"/>
              </a:ext>
            </a:extLst>
          </p:cNvPr>
          <p:cNvPicPr>
            <a:picLocks noChangeAspect="1"/>
          </p:cNvPicPr>
          <p:nvPr/>
        </p:nvPicPr>
        <p:blipFill>
          <a:blip r:embed="rId6"/>
          <a:stretch>
            <a:fillRect/>
          </a:stretch>
        </p:blipFill>
        <p:spPr>
          <a:xfrm>
            <a:off x="9051452" y="3332569"/>
            <a:ext cx="2821510" cy="2400719"/>
          </a:xfrm>
          <a:prstGeom prst="rect">
            <a:avLst/>
          </a:prstGeom>
        </p:spPr>
      </p:pic>
      <p:pic>
        <p:nvPicPr>
          <p:cNvPr id="27" name="Picture 26" descr="Logo, company name&#10;&#10;Description automatically generated">
            <a:extLst>
              <a:ext uri="{FF2B5EF4-FFF2-40B4-BE49-F238E27FC236}">
                <a16:creationId xmlns:a16="http://schemas.microsoft.com/office/drawing/2014/main" id="{D775403E-6572-1D2D-1171-3A13F2406EF1}"/>
              </a:ext>
            </a:extLst>
          </p:cNvPr>
          <p:cNvPicPr>
            <a:picLocks noChangeAspect="1"/>
          </p:cNvPicPr>
          <p:nvPr/>
        </p:nvPicPr>
        <p:blipFill rotWithShape="1">
          <a:blip r:embed="rId7"/>
          <a:srcRect b="74800"/>
          <a:stretch/>
        </p:blipFill>
        <p:spPr>
          <a:xfrm>
            <a:off x="3538310" y="5449584"/>
            <a:ext cx="730250" cy="622477"/>
          </a:xfrm>
          <a:prstGeom prst="rect">
            <a:avLst/>
          </a:prstGeom>
        </p:spPr>
      </p:pic>
      <p:pic>
        <p:nvPicPr>
          <p:cNvPr id="34" name="Picture 33" descr="Logo, company name&#10;&#10;Description automatically generated">
            <a:extLst>
              <a:ext uri="{FF2B5EF4-FFF2-40B4-BE49-F238E27FC236}">
                <a16:creationId xmlns:a16="http://schemas.microsoft.com/office/drawing/2014/main" id="{5953A7C3-B3D1-00F3-D294-C9ED09FD8835}"/>
              </a:ext>
            </a:extLst>
          </p:cNvPr>
          <p:cNvPicPr>
            <a:picLocks noChangeAspect="1"/>
          </p:cNvPicPr>
          <p:nvPr/>
        </p:nvPicPr>
        <p:blipFill rotWithShape="1">
          <a:blip r:embed="rId7"/>
          <a:srcRect t="76330"/>
          <a:stretch/>
        </p:blipFill>
        <p:spPr>
          <a:xfrm>
            <a:off x="7223684" y="5468477"/>
            <a:ext cx="730250" cy="584690"/>
          </a:xfrm>
          <a:prstGeom prst="rect">
            <a:avLst/>
          </a:prstGeom>
        </p:spPr>
      </p:pic>
      <p:sp>
        <p:nvSpPr>
          <p:cNvPr id="35" name="TextBox 34">
            <a:extLst>
              <a:ext uri="{FF2B5EF4-FFF2-40B4-BE49-F238E27FC236}">
                <a16:creationId xmlns:a16="http://schemas.microsoft.com/office/drawing/2014/main" id="{404633C5-AE76-73B3-0D0B-9664692C8FBA}"/>
              </a:ext>
            </a:extLst>
          </p:cNvPr>
          <p:cNvSpPr txBox="1"/>
          <p:nvPr/>
        </p:nvSpPr>
        <p:spPr>
          <a:xfrm>
            <a:off x="4268560" y="5391490"/>
            <a:ext cx="1119343" cy="738664"/>
          </a:xfrm>
          <a:prstGeom prst="rect">
            <a:avLst/>
          </a:prstGeom>
          <a:noFill/>
        </p:spPr>
        <p:txBody>
          <a:bodyPr wrap="square" rtlCol="0">
            <a:spAutoFit/>
          </a:bodyPr>
          <a:lstStyle/>
          <a:p>
            <a:r>
              <a:rPr lang="en-US" sz="1050" dirty="0">
                <a:latin typeface="Century Gothic" panose="020B0502020202020204" pitchFamily="34" charset="0"/>
              </a:rPr>
              <a:t>Total Air Pollution Removal Value</a:t>
            </a:r>
          </a:p>
        </p:txBody>
      </p:sp>
      <p:grpSp>
        <p:nvGrpSpPr>
          <p:cNvPr id="40" name="Group 39">
            <a:extLst>
              <a:ext uri="{FF2B5EF4-FFF2-40B4-BE49-F238E27FC236}">
                <a16:creationId xmlns:a16="http://schemas.microsoft.com/office/drawing/2014/main" id="{B885489C-D6CD-959F-2B9B-3D3F57794BDF}"/>
              </a:ext>
            </a:extLst>
          </p:cNvPr>
          <p:cNvGrpSpPr/>
          <p:nvPr/>
        </p:nvGrpSpPr>
        <p:grpSpPr>
          <a:xfrm>
            <a:off x="5324555" y="5391490"/>
            <a:ext cx="1849593" cy="738664"/>
            <a:chOff x="4975899" y="5193401"/>
            <a:chExt cx="1849593" cy="738664"/>
          </a:xfrm>
        </p:grpSpPr>
        <p:pic>
          <p:nvPicPr>
            <p:cNvPr id="33" name="Picture 32" descr="Logo, company name&#10;&#10;Description automatically generated">
              <a:extLst>
                <a:ext uri="{FF2B5EF4-FFF2-40B4-BE49-F238E27FC236}">
                  <a16:creationId xmlns:a16="http://schemas.microsoft.com/office/drawing/2014/main" id="{EF60FBF5-EE4F-3B58-3FB2-ACC0E3F038DC}"/>
                </a:ext>
              </a:extLst>
            </p:cNvPr>
            <p:cNvPicPr>
              <a:picLocks noChangeAspect="1"/>
            </p:cNvPicPr>
            <p:nvPr/>
          </p:nvPicPr>
          <p:blipFill rotWithShape="1">
            <a:blip r:embed="rId7"/>
            <a:srcRect t="43632" b="27979"/>
            <a:stretch/>
          </p:blipFill>
          <p:spPr>
            <a:xfrm>
              <a:off x="4975899" y="5215172"/>
              <a:ext cx="730250" cy="701245"/>
            </a:xfrm>
            <a:prstGeom prst="rect">
              <a:avLst/>
            </a:prstGeom>
          </p:spPr>
        </p:pic>
        <p:sp>
          <p:nvSpPr>
            <p:cNvPr id="38" name="TextBox 37">
              <a:extLst>
                <a:ext uri="{FF2B5EF4-FFF2-40B4-BE49-F238E27FC236}">
                  <a16:creationId xmlns:a16="http://schemas.microsoft.com/office/drawing/2014/main" id="{D13A4EE2-4C50-30D0-DA33-7DA62AB1117D}"/>
                </a:ext>
              </a:extLst>
            </p:cNvPr>
            <p:cNvSpPr txBox="1"/>
            <p:nvPr/>
          </p:nvSpPr>
          <p:spPr>
            <a:xfrm>
              <a:off x="5706149" y="5193401"/>
              <a:ext cx="1119343" cy="738664"/>
            </a:xfrm>
            <a:prstGeom prst="rect">
              <a:avLst/>
            </a:prstGeom>
            <a:noFill/>
          </p:spPr>
          <p:txBody>
            <a:bodyPr wrap="square" rtlCol="0">
              <a:spAutoFit/>
            </a:bodyPr>
            <a:lstStyle/>
            <a:p>
              <a:r>
                <a:rPr lang="en-US" sz="1050" dirty="0">
                  <a:latin typeface="Century Gothic" panose="020B0502020202020204" pitchFamily="34" charset="0"/>
                </a:rPr>
                <a:t>Gallons of Reduced Stormwater Runoff Value</a:t>
              </a:r>
            </a:p>
          </p:txBody>
        </p:sp>
      </p:grpSp>
      <p:sp>
        <p:nvSpPr>
          <p:cNvPr id="39" name="TextBox 38">
            <a:extLst>
              <a:ext uri="{FF2B5EF4-FFF2-40B4-BE49-F238E27FC236}">
                <a16:creationId xmlns:a16="http://schemas.microsoft.com/office/drawing/2014/main" id="{A98DE5B3-4D71-0B45-CE23-8060650E1254}"/>
              </a:ext>
            </a:extLst>
          </p:cNvPr>
          <p:cNvSpPr txBox="1"/>
          <p:nvPr/>
        </p:nvSpPr>
        <p:spPr>
          <a:xfrm>
            <a:off x="7953356" y="5472282"/>
            <a:ext cx="1000851" cy="577081"/>
          </a:xfrm>
          <a:prstGeom prst="rect">
            <a:avLst/>
          </a:prstGeom>
          <a:noFill/>
        </p:spPr>
        <p:txBody>
          <a:bodyPr wrap="square" rtlCol="0">
            <a:spAutoFit/>
          </a:bodyPr>
          <a:lstStyle/>
          <a:p>
            <a:r>
              <a:rPr lang="en-US" sz="1050" dirty="0">
                <a:latin typeface="Century Gothic" panose="020B0502020202020204" pitchFamily="34" charset="0"/>
              </a:rPr>
              <a:t>Carbon Sequestered Value</a:t>
            </a:r>
          </a:p>
        </p:txBody>
      </p:sp>
    </p:spTree>
    <p:extLst>
      <p:ext uri="{BB962C8B-B14F-4D97-AF65-F5344CB8AC3E}">
        <p14:creationId xmlns:p14="http://schemas.microsoft.com/office/powerpoint/2010/main" val="2763699663"/>
      </p:ext>
    </p:extLst>
  </p:cSld>
  <p:clrMapOvr>
    <a:masterClrMapping/>
  </p:clrMapOvr>
  <mc:AlternateContent xmlns:mc="http://schemas.openxmlformats.org/markup-compatibility/2006" xmlns:p14="http://schemas.microsoft.com/office/powerpoint/2010/main">
    <mc:Choice Requires="p14">
      <p:transition spd="slow" p14:dur="2000" advTm="36418"/>
    </mc:Choice>
    <mc:Fallback xmlns="">
      <p:transition spd="slow" advTm="36418"/>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8"/>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04" name="Google Shape;504;p8"/>
          <p:cNvSpPr txBox="1">
            <a:spLocks noGrp="1"/>
          </p:cNvSpPr>
          <p:nvPr>
            <p:ph type="title"/>
          </p:nvPr>
        </p:nvSpPr>
        <p:spPr>
          <a:xfrm>
            <a:off x="112642" y="0"/>
            <a:ext cx="466674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Tree Canopy</a:t>
            </a:r>
            <a:endParaRPr/>
          </a:p>
        </p:txBody>
      </p:sp>
      <p:sp>
        <p:nvSpPr>
          <p:cNvPr id="505" name="Google Shape;505;p8"/>
          <p:cNvSpPr txBox="1">
            <a:spLocks noGrp="1"/>
          </p:cNvSpPr>
          <p:nvPr>
            <p:ph type="body" idx="1"/>
          </p:nvPr>
        </p:nvSpPr>
        <p:spPr>
          <a:xfrm>
            <a:off x="112642" y="1135117"/>
            <a:ext cx="5196651" cy="143991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1800" dirty="0">
                <a:solidFill>
                  <a:schemeClr val="dk1"/>
                </a:solidFill>
              </a:rPr>
              <a:t>Additional </a:t>
            </a:r>
            <a:r>
              <a:rPr lang="en-US" sz="1800" dirty="0"/>
              <a:t>tools and information on funding and best practices for setting tree canopy goals can be found in the </a:t>
            </a:r>
            <a:r>
              <a:rPr lang="en-US" sz="1800" dirty="0">
                <a:solidFill>
                  <a:schemeClr val="dk1"/>
                </a:solidFill>
              </a:rPr>
              <a:t>links at the end of this module.</a:t>
            </a:r>
            <a:endParaRPr dirty="0">
              <a:solidFill>
                <a:schemeClr val="dk1"/>
              </a:solidFill>
            </a:endParaRPr>
          </a:p>
        </p:txBody>
      </p:sp>
      <p:pic>
        <p:nvPicPr>
          <p:cNvPr id="510" name="Google Shape;510;p8" descr="A picture containing tree, outdoor, road, car&#10;&#10;Description automatically generated"/>
          <p:cNvPicPr preferRelativeResize="0"/>
          <p:nvPr/>
        </p:nvPicPr>
        <p:blipFill rotWithShape="1">
          <a:blip r:embed="rId3">
            <a:alphaModFix/>
          </a:blip>
          <a:srcRect t="33480" b="1384"/>
          <a:stretch/>
        </p:blipFill>
        <p:spPr>
          <a:xfrm>
            <a:off x="5594093" y="0"/>
            <a:ext cx="6597907" cy="2862281"/>
          </a:xfrm>
          <a:prstGeom prst="rect">
            <a:avLst/>
          </a:prstGeom>
          <a:noFill/>
          <a:ln>
            <a:noFill/>
          </a:ln>
        </p:spPr>
      </p:pic>
      <p:grpSp>
        <p:nvGrpSpPr>
          <p:cNvPr id="511" name="Google Shape;511;p8"/>
          <p:cNvGrpSpPr/>
          <p:nvPr/>
        </p:nvGrpSpPr>
        <p:grpSpPr>
          <a:xfrm>
            <a:off x="0" y="3143703"/>
            <a:ext cx="5309293" cy="3127509"/>
            <a:chOff x="0" y="3028093"/>
            <a:chExt cx="5309293" cy="3127509"/>
          </a:xfrm>
        </p:grpSpPr>
        <p:pic>
          <p:nvPicPr>
            <p:cNvPr id="512" name="Google Shape;512;p8" descr="A person riding a bike on a path through a park&#10;&#10;Description automatically generated with low confidence"/>
            <p:cNvPicPr preferRelativeResize="0"/>
            <p:nvPr/>
          </p:nvPicPr>
          <p:blipFill rotWithShape="1">
            <a:blip r:embed="rId4">
              <a:alphaModFix/>
            </a:blip>
            <a:srcRect t="23082" b="42010"/>
            <a:stretch/>
          </p:blipFill>
          <p:spPr>
            <a:xfrm>
              <a:off x="1" y="3375773"/>
              <a:ext cx="5309292" cy="2779829"/>
            </a:xfrm>
            <a:prstGeom prst="rect">
              <a:avLst/>
            </a:prstGeom>
            <a:noFill/>
            <a:ln>
              <a:noFill/>
            </a:ln>
          </p:spPr>
        </p:pic>
        <p:sp>
          <p:nvSpPr>
            <p:cNvPr id="513" name="Google Shape;513;p8"/>
            <p:cNvSpPr/>
            <p:nvPr/>
          </p:nvSpPr>
          <p:spPr>
            <a:xfrm>
              <a:off x="0" y="3028093"/>
              <a:ext cx="5309293" cy="54649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r>
                <a:rPr lang="en-US" sz="1800" b="0" i="0" u="none" strike="noStrike" cap="none" dirty="0">
                  <a:solidFill>
                    <a:schemeClr val="lt1"/>
                  </a:solidFill>
                  <a:latin typeface="Century Gothic"/>
                  <a:ea typeface="Century Gothic"/>
                  <a:cs typeface="Century Gothic"/>
                  <a:sym typeface="Century Gothic"/>
                </a:rPr>
                <a:t>Case study: Columbia, PA</a:t>
              </a:r>
              <a:endParaRPr sz="1800" b="0" i="0" u="none" strike="noStrike" cap="none" dirty="0">
                <a:solidFill>
                  <a:schemeClr val="dk1"/>
                </a:solidFill>
                <a:latin typeface="Calibri"/>
                <a:ea typeface="Calibri"/>
                <a:cs typeface="Calibri"/>
                <a:sym typeface="Calibri"/>
              </a:endParaRPr>
            </a:p>
          </p:txBody>
        </p:sp>
      </p:grpSp>
      <p:sp>
        <p:nvSpPr>
          <p:cNvPr id="514" name="Google Shape;514;p8"/>
          <p:cNvSpPr txBox="1"/>
          <p:nvPr/>
        </p:nvSpPr>
        <p:spPr>
          <a:xfrm>
            <a:off x="5594093" y="3297336"/>
            <a:ext cx="6315394" cy="286228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sng" strike="noStrike" cap="none" dirty="0">
                <a:solidFill>
                  <a:schemeClr val="dk1"/>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Columbia</a:t>
            </a:r>
            <a:r>
              <a:rPr lang="en-US" sz="1800" b="0" i="0" u="none" strike="noStrike" cap="none" dirty="0">
                <a:solidFill>
                  <a:schemeClr val="dk1"/>
                </a:solidFill>
                <a:latin typeface="Century Gothic"/>
                <a:ea typeface="Century Gothic"/>
                <a:cs typeface="Century Gothic"/>
                <a:sym typeface="Century Gothic"/>
              </a:rPr>
              <a:t> is working to meet their 50% tree canopy goal by improving local ordinances and policies as well as developing outreach and education strategies. </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dirty="0">
                <a:solidFill>
                  <a:schemeClr val="dk1"/>
                </a:solidFill>
                <a:latin typeface="Century Gothic"/>
                <a:ea typeface="Century Gothic"/>
                <a:cs typeface="Century Gothic"/>
                <a:sym typeface="Century Gothic"/>
              </a:rPr>
              <a:t>Columbia’s Shade Tree Commission has planted and maintained approximately 850 community trees over the past 20 years. The Commission consists of residents and businesses that not only pay membership dues that fund the planting and care of trees, but also serve as a network of ambassadors.</a:t>
            </a:r>
            <a:endParaRPr sz="1800" b="0" i="0" u="none" strike="noStrike" cap="none" dirty="0">
              <a:solidFill>
                <a:schemeClr val="dk1"/>
              </a:solidFill>
              <a:latin typeface="Calibri"/>
              <a:ea typeface="Calibri"/>
              <a:cs typeface="Calibri"/>
              <a:sym typeface="Calibri"/>
            </a:endParaRPr>
          </a:p>
        </p:txBody>
      </p:sp>
      <p:grpSp>
        <p:nvGrpSpPr>
          <p:cNvPr id="14" name="Google Shape;130;p3">
            <a:extLst>
              <a:ext uri="{FF2B5EF4-FFF2-40B4-BE49-F238E27FC236}">
                <a16:creationId xmlns:a16="http://schemas.microsoft.com/office/drawing/2014/main" id="{D8C37115-0323-0E4A-9A28-8883AA5839EC}"/>
              </a:ext>
            </a:extLst>
          </p:cNvPr>
          <p:cNvGrpSpPr/>
          <p:nvPr/>
        </p:nvGrpSpPr>
        <p:grpSpPr>
          <a:xfrm>
            <a:off x="1" y="6258465"/>
            <a:ext cx="7954398" cy="369291"/>
            <a:chOff x="1" y="6258465"/>
            <a:chExt cx="9288278" cy="369291"/>
          </a:xfrm>
        </p:grpSpPr>
        <p:sp>
          <p:nvSpPr>
            <p:cNvPr id="15" name="Google Shape;131;p3">
              <a:extLst>
                <a:ext uri="{FF2B5EF4-FFF2-40B4-BE49-F238E27FC236}">
                  <a16:creationId xmlns:a16="http://schemas.microsoft.com/office/drawing/2014/main" id="{C425F876-27B2-7948-851C-C8D80FCB0EC4}"/>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Enhancing Community Trees</a:t>
              </a:r>
              <a:endParaRPr sz="1400" b="0" i="0" u="none" strike="noStrike" cap="none" dirty="0">
                <a:solidFill>
                  <a:srgbClr val="000000"/>
                </a:solidFill>
                <a:latin typeface="Arial"/>
                <a:ea typeface="Arial"/>
                <a:cs typeface="Arial"/>
                <a:sym typeface="Arial"/>
              </a:endParaRPr>
            </a:p>
          </p:txBody>
        </p:sp>
        <p:sp>
          <p:nvSpPr>
            <p:cNvPr id="16" name="Google Shape;132;p3">
              <a:extLst>
                <a:ext uri="{FF2B5EF4-FFF2-40B4-BE49-F238E27FC236}">
                  <a16:creationId xmlns:a16="http://schemas.microsoft.com/office/drawing/2014/main" id="{D4256C14-8D34-9249-BD00-9B678D373288}"/>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 name="Google Shape;133;p3">
              <a:extLst>
                <a:ext uri="{FF2B5EF4-FFF2-40B4-BE49-F238E27FC236}">
                  <a16:creationId xmlns:a16="http://schemas.microsoft.com/office/drawing/2014/main" id="{700ACBD2-002B-894B-A654-55F2EE4A9032}"/>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1400532785"/>
      </p:ext>
    </p:extLst>
  </p:cSld>
  <p:clrMapOvr>
    <a:masterClrMapping/>
  </p:clrMapOvr>
  <mc:AlternateContent xmlns:mc="http://schemas.openxmlformats.org/markup-compatibility/2006" xmlns:p14="http://schemas.microsoft.com/office/powerpoint/2010/main">
    <mc:Choice Requires="p14">
      <p:transition spd="slow" p14:dur="2000" advTm="36418"/>
    </mc:Choice>
    <mc:Fallback xmlns="">
      <p:transition spd="slow" advTm="3641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18"/>
          <p:cNvPicPr preferRelativeResize="0"/>
          <p:nvPr/>
        </p:nvPicPr>
        <p:blipFill rotWithShape="1">
          <a:blip r:embed="rId3">
            <a:alphaModFix/>
          </a:blip>
          <a:srcRect l="26107" t="5170" r="23979" b="7320"/>
          <a:stretch/>
        </p:blipFill>
        <p:spPr>
          <a:xfrm>
            <a:off x="1" y="1641842"/>
            <a:ext cx="2061220" cy="1940844"/>
          </a:xfrm>
          <a:prstGeom prst="rect">
            <a:avLst/>
          </a:prstGeom>
          <a:noFill/>
          <a:ln>
            <a:noFill/>
          </a:ln>
        </p:spPr>
      </p:pic>
      <p:pic>
        <p:nvPicPr>
          <p:cNvPr id="521" name="Google Shape;521;p18"/>
          <p:cNvPicPr preferRelativeResize="0"/>
          <p:nvPr/>
        </p:nvPicPr>
        <p:blipFill rotWithShape="1">
          <a:blip r:embed="rId4">
            <a:alphaModFix/>
          </a:blip>
          <a:srcRect l="23049" t="10575" r="24157" b="10604"/>
          <a:stretch/>
        </p:blipFill>
        <p:spPr>
          <a:xfrm>
            <a:off x="131806" y="3646048"/>
            <a:ext cx="2149739" cy="1723696"/>
          </a:xfrm>
          <a:prstGeom prst="rect">
            <a:avLst/>
          </a:prstGeom>
          <a:noFill/>
          <a:ln>
            <a:noFill/>
          </a:ln>
        </p:spPr>
      </p:pic>
      <p:graphicFrame>
        <p:nvGraphicFramePr>
          <p:cNvPr id="522" name="Google Shape;522;p18"/>
          <p:cNvGraphicFramePr/>
          <p:nvPr>
            <p:extLst>
              <p:ext uri="{D42A27DB-BD31-4B8C-83A1-F6EECF244321}">
                <p14:modId xmlns:p14="http://schemas.microsoft.com/office/powerpoint/2010/main" val="809063437"/>
              </p:ext>
            </p:extLst>
          </p:nvPr>
        </p:nvGraphicFramePr>
        <p:xfrm>
          <a:off x="5878440" y="3361540"/>
          <a:ext cx="6021150" cy="2682350"/>
        </p:xfrm>
        <a:graphic>
          <a:graphicData uri="http://schemas.openxmlformats.org/drawingml/2006/table">
            <a:tbl>
              <a:tblPr firstRow="1" bandRow="1">
                <a:noFill/>
                <a:tableStyleId>{6EBBFDA5-3FFC-426D-9B69-79E6B9E402DE}</a:tableStyleId>
              </a:tblPr>
              <a:tblGrid>
                <a:gridCol w="3194425">
                  <a:extLst>
                    <a:ext uri="{9D8B030D-6E8A-4147-A177-3AD203B41FA5}">
                      <a16:colId xmlns:a16="http://schemas.microsoft.com/office/drawing/2014/main" val="20000"/>
                    </a:ext>
                  </a:extLst>
                </a:gridCol>
                <a:gridCol w="834375">
                  <a:extLst>
                    <a:ext uri="{9D8B030D-6E8A-4147-A177-3AD203B41FA5}">
                      <a16:colId xmlns:a16="http://schemas.microsoft.com/office/drawing/2014/main" val="20001"/>
                    </a:ext>
                  </a:extLst>
                </a:gridCol>
                <a:gridCol w="1096600">
                  <a:extLst>
                    <a:ext uri="{9D8B030D-6E8A-4147-A177-3AD203B41FA5}">
                      <a16:colId xmlns:a16="http://schemas.microsoft.com/office/drawing/2014/main" val="20002"/>
                    </a:ext>
                  </a:extLst>
                </a:gridCol>
                <a:gridCol w="895750">
                  <a:extLst>
                    <a:ext uri="{9D8B030D-6E8A-4147-A177-3AD203B41FA5}">
                      <a16:colId xmlns:a16="http://schemas.microsoft.com/office/drawing/2014/main" val="20003"/>
                    </a:ext>
                  </a:extLst>
                </a:gridCol>
              </a:tblGrid>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Acres</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Tree Canopy</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Potential</a:t>
                      </a:r>
                      <a:endParaRPr sz="1400" u="none" strike="noStrike" cap="none"/>
                    </a:p>
                  </a:txBody>
                  <a:tcPr marL="91450" marR="91450" marT="45725" marB="45725"/>
                </a:tc>
                <a:extLst>
                  <a:ext uri="{0D108BD9-81ED-4DB2-BD59-A6C34878D82A}">
                    <a16:rowId xmlns:a16="http://schemas.microsoft.com/office/drawing/2014/main" val="10000"/>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Augusta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5.2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25.0%</a:t>
                      </a:r>
                      <a:endParaRPr sz="1400" u="none" strike="noStrike" cap="none"/>
                    </a:p>
                  </a:txBody>
                  <a:tcPr marL="91450" marR="91450" marT="45725" marB="45725"/>
                </a:tc>
                <a:extLst>
                  <a:ext uri="{0D108BD9-81ED-4DB2-BD59-A6C34878D82A}">
                    <a16:rowId xmlns:a16="http://schemas.microsoft.com/office/drawing/2014/main" val="10001"/>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Back Creek Valley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5.1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39.9%</a:t>
                      </a:r>
                      <a:endParaRPr sz="1400" u="none" strike="noStrike" cap="none"/>
                    </a:p>
                  </a:txBody>
                  <a:tcPr marL="91450" marR="91450" marT="45725" marB="45725"/>
                </a:tc>
                <a:extLst>
                  <a:ext uri="{0D108BD9-81ED-4DB2-BD59-A6C34878D82A}">
                    <a16:rowId xmlns:a16="http://schemas.microsoft.com/office/drawing/2014/main" val="10002"/>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Bedington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4.3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5%</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33.8%</a:t>
                      </a:r>
                      <a:endParaRPr sz="1400" u="none" strike="noStrike" cap="none"/>
                    </a:p>
                  </a:txBody>
                  <a:tcPr marL="91450" marR="91450" marT="45725" marB="45725"/>
                </a:tc>
                <a:extLst>
                  <a:ext uri="{0D108BD9-81ED-4DB2-BD59-A6C34878D82A}">
                    <a16:rowId xmlns:a16="http://schemas.microsoft.com/office/drawing/2014/main" val="10003"/>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Berkeley Heights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22.8</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6%</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34.3%</a:t>
                      </a:r>
                      <a:endParaRPr sz="1400" u="none" strike="noStrike" cap="none"/>
                    </a:p>
                  </a:txBody>
                  <a:tcPr marL="91450" marR="91450" marT="45725" marB="45725"/>
                </a:tc>
                <a:extLst>
                  <a:ext uri="{0D108BD9-81ED-4DB2-BD59-A6C34878D82A}">
                    <a16:rowId xmlns:a16="http://schemas.microsoft.com/office/drawing/2014/main" val="10004"/>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Berkeley Springs High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11.8</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30.5%</a:t>
                      </a:r>
                      <a:endParaRPr sz="1400" u="none" strike="noStrike" cap="none"/>
                    </a:p>
                  </a:txBody>
                  <a:tcPr marL="91450" marR="91450" marT="45725" marB="45725"/>
                </a:tc>
                <a:extLst>
                  <a:ext uri="{0D108BD9-81ED-4DB2-BD59-A6C34878D82A}">
                    <a16:rowId xmlns:a16="http://schemas.microsoft.com/office/drawing/2014/main" val="10005"/>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Blue Ridge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31.4</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60%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71.1%</a:t>
                      </a:r>
                      <a:endParaRPr sz="1400" u="none" strike="noStrike" cap="none"/>
                    </a:p>
                  </a:txBody>
                  <a:tcPr marL="91450" marR="91450" marT="45725" marB="45725"/>
                </a:tc>
                <a:extLst>
                  <a:ext uri="{0D108BD9-81ED-4DB2-BD59-A6C34878D82A}">
                    <a16:rowId xmlns:a16="http://schemas.microsoft.com/office/drawing/2014/main" val="10006"/>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Brandywine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3.6</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13%</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35.2%</a:t>
                      </a:r>
                      <a:endParaRPr sz="1400" u="none" strike="noStrike" cap="none"/>
                    </a:p>
                  </a:txBody>
                  <a:tcPr marL="91450" marR="91450" marT="45725" marB="45725"/>
                </a:tc>
                <a:extLst>
                  <a:ext uri="{0D108BD9-81ED-4DB2-BD59-A6C34878D82A}">
                    <a16:rowId xmlns:a16="http://schemas.microsoft.com/office/drawing/2014/main" val="10007"/>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Springfield-Green Spring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14.7</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32%</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52.0%</a:t>
                      </a:r>
                      <a:endParaRPr sz="1400" u="none" strike="noStrike" cap="none"/>
                    </a:p>
                  </a:txBody>
                  <a:tcPr marL="91450" marR="91450" marT="45725" marB="45725"/>
                </a:tc>
                <a:extLst>
                  <a:ext uri="{0D108BD9-81ED-4DB2-BD59-A6C34878D82A}">
                    <a16:rowId xmlns:a16="http://schemas.microsoft.com/office/drawing/2014/main" val="10008"/>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Bunker Hill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4.0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6%</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42.8%</a:t>
                      </a:r>
                      <a:endParaRPr sz="1400" u="none" strike="noStrike" cap="none"/>
                    </a:p>
                  </a:txBody>
                  <a:tcPr marL="91450" marR="91450" marT="45725" marB="45725"/>
                </a:tc>
                <a:extLst>
                  <a:ext uri="{0D108BD9-81ED-4DB2-BD59-A6C34878D82A}">
                    <a16:rowId xmlns:a16="http://schemas.microsoft.com/office/drawing/2014/main" val="10009"/>
                  </a:ext>
                </a:extLst>
              </a:tr>
              <a:tr h="180950">
                <a:tc>
                  <a:txBody>
                    <a:bodyPr/>
                    <a:lstStyle/>
                    <a:p>
                      <a:pPr marL="0" marR="0" lvl="0" indent="0" algn="l" rtl="0">
                        <a:lnSpc>
                          <a:spcPct val="100000"/>
                        </a:lnSpc>
                        <a:spcBef>
                          <a:spcPts val="0"/>
                        </a:spcBef>
                        <a:spcAft>
                          <a:spcPts val="0"/>
                        </a:spcAft>
                        <a:buClr>
                          <a:srgbClr val="000000"/>
                        </a:buClr>
                        <a:buSzPts val="1000"/>
                        <a:buFont typeface="Arial"/>
                        <a:buNone/>
                      </a:pPr>
                      <a:r>
                        <a:rPr lang="en-US" sz="1000" u="none" strike="noStrike" cap="none"/>
                        <a:t>Burke Street Elementary School</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4.0</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a:t>1%</a:t>
                      </a:r>
                      <a:endParaRPr sz="1400" u="none" strike="noStrike" cap="none"/>
                    </a:p>
                  </a:txBody>
                  <a:tcPr marL="91450" marR="91450" marT="45725" marB="45725"/>
                </a:tc>
                <a:tc>
                  <a:txBody>
                    <a:bodyPr/>
                    <a:lstStyle/>
                    <a:p>
                      <a:pPr marL="0" marR="0" lvl="0" indent="0" algn="ctr" rtl="0">
                        <a:lnSpc>
                          <a:spcPct val="100000"/>
                        </a:lnSpc>
                        <a:spcBef>
                          <a:spcPts val="0"/>
                        </a:spcBef>
                        <a:spcAft>
                          <a:spcPts val="0"/>
                        </a:spcAft>
                        <a:buClr>
                          <a:srgbClr val="000000"/>
                        </a:buClr>
                        <a:buSzPts val="1000"/>
                        <a:buFont typeface="Arial"/>
                        <a:buNone/>
                      </a:pPr>
                      <a:r>
                        <a:rPr lang="en-US" sz="1000" u="none" strike="noStrike" cap="none" dirty="0"/>
                        <a:t>3.2%</a:t>
                      </a:r>
                      <a:endParaRPr sz="1400" u="none" strike="noStrike" cap="none" dirty="0"/>
                    </a:p>
                  </a:txBody>
                  <a:tcPr marL="91450" marR="91450" marT="45725" marB="45725"/>
                </a:tc>
                <a:extLst>
                  <a:ext uri="{0D108BD9-81ED-4DB2-BD59-A6C34878D82A}">
                    <a16:rowId xmlns:a16="http://schemas.microsoft.com/office/drawing/2014/main" val="10010"/>
                  </a:ext>
                </a:extLst>
              </a:tr>
            </a:tbl>
          </a:graphicData>
        </a:graphic>
      </p:graphicFrame>
      <p:sp>
        <p:nvSpPr>
          <p:cNvPr id="523" name="Google Shape;523;p18"/>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4" name="Google Shape;524;p18"/>
          <p:cNvSpPr txBox="1">
            <a:spLocks noGrp="1"/>
          </p:cNvSpPr>
          <p:nvPr>
            <p:ph type="title"/>
          </p:nvPr>
        </p:nvSpPr>
        <p:spPr>
          <a:xfrm>
            <a:off x="112642" y="0"/>
            <a:ext cx="466674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Tree Canopy</a:t>
            </a:r>
            <a:endParaRPr/>
          </a:p>
        </p:txBody>
      </p:sp>
      <p:sp>
        <p:nvSpPr>
          <p:cNvPr id="529" name="Google Shape;529;p18"/>
          <p:cNvSpPr/>
          <p:nvPr/>
        </p:nvSpPr>
        <p:spPr>
          <a:xfrm>
            <a:off x="0" y="942411"/>
            <a:ext cx="5309293" cy="41869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r>
              <a:rPr lang="en-US" sz="1800" b="0" i="0" u="none" strike="noStrike" cap="none">
                <a:solidFill>
                  <a:schemeClr val="lt1"/>
                </a:solidFill>
                <a:latin typeface="Century Gothic"/>
                <a:ea typeface="Century Gothic"/>
                <a:cs typeface="Century Gothic"/>
                <a:sym typeface="Century Gothic"/>
              </a:rPr>
              <a:t>Case study: West Virginia Schools</a:t>
            </a:r>
            <a:endParaRPr sz="1800" b="0" i="0" u="none" strike="noStrike" cap="none">
              <a:solidFill>
                <a:schemeClr val="dk1"/>
              </a:solidFill>
              <a:latin typeface="Calibri"/>
              <a:ea typeface="Calibri"/>
              <a:cs typeface="Calibri"/>
              <a:sym typeface="Calibri"/>
            </a:endParaRPr>
          </a:p>
        </p:txBody>
      </p:sp>
      <p:sp>
        <p:nvSpPr>
          <p:cNvPr id="530" name="Google Shape;530;p18"/>
          <p:cNvSpPr txBox="1"/>
          <p:nvPr/>
        </p:nvSpPr>
        <p:spPr>
          <a:xfrm>
            <a:off x="5804298" y="946930"/>
            <a:ext cx="6387701" cy="2308284"/>
          </a:xfrm>
          <a:prstGeom prst="rect">
            <a:avLst/>
          </a:prstGeom>
          <a:noFill/>
          <a:ln>
            <a:noFill/>
          </a:ln>
        </p:spPr>
        <p:txBody>
          <a:bodyPr spcFirstLastPara="1" wrap="square" lIns="91425" tIns="45700" rIns="91425" bIns="45700" anchor="t" anchorCtr="0">
            <a:spAutoFit/>
          </a:bodyPr>
          <a:lstStyle/>
          <a:p>
            <a:pPr>
              <a:buSzPts val="1800"/>
            </a:pPr>
            <a:r>
              <a:rPr lang="en-US" sz="1800" dirty="0">
                <a:solidFill>
                  <a:schemeClr val="dk1"/>
                </a:solidFill>
                <a:latin typeface="Century Gothic"/>
                <a:ea typeface="Century Gothic"/>
                <a:cs typeface="Century Gothic"/>
                <a:sym typeface="Century Gothic"/>
              </a:rPr>
              <a:t>West Virginia conducted a tree canopy analysis of all 87 public schoolyards across the Potomac Basin. </a:t>
            </a:r>
            <a:r>
              <a:rPr lang="en-US" sz="1800" b="0" i="0" u="none" strike="noStrike" cap="none" dirty="0">
                <a:solidFill>
                  <a:schemeClr val="dk1"/>
                </a:solidFill>
                <a:latin typeface="Century Gothic"/>
                <a:ea typeface="Century Gothic"/>
                <a:cs typeface="Century Gothic"/>
                <a:sym typeface="Century Gothic"/>
              </a:rPr>
              <a:t>Canopy coverage ranges from zero to 78% with the average tree canopy cover of school property at 15%. Tree canopy analysis can also show potential for improvement. The potential in the table below is how much canopy could be added if half of the grass area was planted with trees.</a:t>
            </a:r>
            <a:endParaRPr sz="1400" b="0" i="0" u="none" strike="noStrike" cap="none" dirty="0">
              <a:solidFill>
                <a:srgbClr val="000000"/>
              </a:solidFill>
              <a:latin typeface="Arial"/>
              <a:ea typeface="Arial"/>
              <a:cs typeface="Arial"/>
              <a:sym typeface="Arial"/>
            </a:endParaRPr>
          </a:p>
        </p:txBody>
      </p:sp>
      <p:sp>
        <p:nvSpPr>
          <p:cNvPr id="531" name="Google Shape;531;p18"/>
          <p:cNvSpPr/>
          <p:nvPr/>
        </p:nvSpPr>
        <p:spPr>
          <a:xfrm>
            <a:off x="2275951" y="4048217"/>
            <a:ext cx="3342255"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Bedington Elementary: 5% tree canopy with a potential of 33.8%.</a:t>
            </a:r>
            <a:endParaRPr sz="1400" b="0" i="0" u="none" strike="noStrike" cap="none">
              <a:solidFill>
                <a:srgbClr val="000000"/>
              </a:solidFill>
              <a:latin typeface="Arial"/>
              <a:ea typeface="Arial"/>
              <a:cs typeface="Arial"/>
              <a:sym typeface="Arial"/>
            </a:endParaRPr>
          </a:p>
        </p:txBody>
      </p:sp>
      <p:grpSp>
        <p:nvGrpSpPr>
          <p:cNvPr id="532" name="Google Shape;532;p18"/>
          <p:cNvGrpSpPr/>
          <p:nvPr/>
        </p:nvGrpSpPr>
        <p:grpSpPr>
          <a:xfrm>
            <a:off x="464668" y="5471259"/>
            <a:ext cx="3193104" cy="631911"/>
            <a:chOff x="8016299" y="4144031"/>
            <a:chExt cx="3193104" cy="631911"/>
          </a:xfrm>
        </p:grpSpPr>
        <p:sp>
          <p:nvSpPr>
            <p:cNvPr id="533" name="Google Shape;533;p18"/>
            <p:cNvSpPr/>
            <p:nvPr/>
          </p:nvSpPr>
          <p:spPr>
            <a:xfrm>
              <a:off x="8016299" y="4206712"/>
              <a:ext cx="198772" cy="198772"/>
            </a:xfrm>
            <a:prstGeom prst="rect">
              <a:avLst/>
            </a:prstGeom>
            <a:solidFill>
              <a:srgbClr val="FF0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4" name="Google Shape;534;p18"/>
            <p:cNvSpPr/>
            <p:nvPr/>
          </p:nvSpPr>
          <p:spPr>
            <a:xfrm>
              <a:off x="8016299" y="4508755"/>
              <a:ext cx="198772" cy="198772"/>
            </a:xfrm>
            <a:prstGeom prst="rect">
              <a:avLst/>
            </a:prstGeom>
            <a:solidFill>
              <a:srgbClr val="92929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5" name="Google Shape;535;p18"/>
            <p:cNvSpPr/>
            <p:nvPr/>
          </p:nvSpPr>
          <p:spPr>
            <a:xfrm>
              <a:off x="9649915" y="4216177"/>
              <a:ext cx="198772" cy="198772"/>
            </a:xfrm>
            <a:prstGeom prst="rect">
              <a:avLst/>
            </a:prstGeom>
            <a:solidFill>
              <a:srgbClr val="4DE7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6" name="Google Shape;536;p18"/>
            <p:cNvSpPr/>
            <p:nvPr/>
          </p:nvSpPr>
          <p:spPr>
            <a:xfrm>
              <a:off x="9649915" y="4491054"/>
              <a:ext cx="198772" cy="198772"/>
            </a:xfrm>
            <a:prstGeom prst="rect">
              <a:avLst/>
            </a:prstGeom>
            <a:solidFill>
              <a:srgbClr val="2673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37" name="Google Shape;537;p18"/>
            <p:cNvSpPr txBox="1"/>
            <p:nvPr/>
          </p:nvSpPr>
          <p:spPr>
            <a:xfrm>
              <a:off x="8215071" y="4144031"/>
              <a:ext cx="13511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Building</a:t>
              </a:r>
              <a:endParaRPr sz="1400" b="0" i="0" u="none" strike="noStrike" cap="none">
                <a:solidFill>
                  <a:srgbClr val="000000"/>
                </a:solidFill>
                <a:latin typeface="Arial"/>
                <a:ea typeface="Arial"/>
                <a:cs typeface="Arial"/>
                <a:sym typeface="Arial"/>
              </a:endParaRPr>
            </a:p>
          </p:txBody>
        </p:sp>
        <p:sp>
          <p:nvSpPr>
            <p:cNvPr id="538" name="Google Shape;538;p18"/>
            <p:cNvSpPr txBox="1"/>
            <p:nvPr/>
          </p:nvSpPr>
          <p:spPr>
            <a:xfrm>
              <a:off x="8205485" y="4468165"/>
              <a:ext cx="13511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Impervious</a:t>
              </a:r>
              <a:endParaRPr sz="1400" b="0" i="0" u="none" strike="noStrike" cap="none">
                <a:solidFill>
                  <a:srgbClr val="000000"/>
                </a:solidFill>
                <a:latin typeface="Arial"/>
                <a:ea typeface="Arial"/>
                <a:cs typeface="Arial"/>
                <a:sym typeface="Arial"/>
              </a:endParaRPr>
            </a:p>
          </p:txBody>
        </p:sp>
        <p:sp>
          <p:nvSpPr>
            <p:cNvPr id="539" name="Google Shape;539;p18"/>
            <p:cNvSpPr txBox="1"/>
            <p:nvPr/>
          </p:nvSpPr>
          <p:spPr>
            <a:xfrm>
              <a:off x="9858273" y="4144031"/>
              <a:ext cx="13511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Vegetation</a:t>
              </a:r>
              <a:endParaRPr sz="1400" b="0" i="0" u="none" strike="noStrike" cap="none">
                <a:solidFill>
                  <a:srgbClr val="000000"/>
                </a:solidFill>
                <a:latin typeface="Arial"/>
                <a:ea typeface="Arial"/>
                <a:cs typeface="Arial"/>
                <a:sym typeface="Arial"/>
              </a:endParaRPr>
            </a:p>
          </p:txBody>
        </p:sp>
        <p:sp>
          <p:nvSpPr>
            <p:cNvPr id="540" name="Google Shape;540;p18"/>
            <p:cNvSpPr txBox="1"/>
            <p:nvPr/>
          </p:nvSpPr>
          <p:spPr>
            <a:xfrm>
              <a:off x="9848687" y="4468165"/>
              <a:ext cx="13511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Tree Canopy</a:t>
              </a:r>
              <a:endParaRPr sz="1400" b="0" i="0" u="none" strike="noStrike" cap="none">
                <a:solidFill>
                  <a:srgbClr val="000000"/>
                </a:solidFill>
                <a:latin typeface="Arial"/>
                <a:ea typeface="Arial"/>
                <a:cs typeface="Arial"/>
                <a:sym typeface="Arial"/>
              </a:endParaRPr>
            </a:p>
          </p:txBody>
        </p:sp>
      </p:grpSp>
      <p:sp>
        <p:nvSpPr>
          <p:cNvPr id="541" name="Google Shape;541;p18"/>
          <p:cNvSpPr/>
          <p:nvPr/>
        </p:nvSpPr>
        <p:spPr>
          <a:xfrm>
            <a:off x="2119734" y="2337452"/>
            <a:ext cx="3342255"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Springfield-Green Spring Elementary: 32% tree canopy with a potential of 52%.</a:t>
            </a:r>
            <a:endParaRPr sz="1400" b="0" i="0" u="none" strike="noStrike" cap="none">
              <a:solidFill>
                <a:srgbClr val="000000"/>
              </a:solidFill>
              <a:latin typeface="Arial"/>
              <a:ea typeface="Arial"/>
              <a:cs typeface="Arial"/>
              <a:sym typeface="Arial"/>
            </a:endParaRPr>
          </a:p>
        </p:txBody>
      </p:sp>
      <p:sp>
        <p:nvSpPr>
          <p:cNvPr id="542" name="Google Shape;542;p18"/>
          <p:cNvSpPr/>
          <p:nvPr/>
        </p:nvSpPr>
        <p:spPr>
          <a:xfrm>
            <a:off x="3833476" y="5665737"/>
            <a:ext cx="198772" cy="198772"/>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543" name="Google Shape;543;p18"/>
          <p:cNvSpPr txBox="1"/>
          <p:nvPr/>
        </p:nvSpPr>
        <p:spPr>
          <a:xfrm>
            <a:off x="4022662" y="5625147"/>
            <a:ext cx="1351131"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Century Gothic"/>
                <a:ea typeface="Century Gothic"/>
                <a:cs typeface="Century Gothic"/>
                <a:sym typeface="Century Gothic"/>
              </a:rPr>
              <a:t>Road</a:t>
            </a:r>
            <a:endParaRPr sz="1400" b="0" i="0" u="none" strike="noStrike" cap="none">
              <a:solidFill>
                <a:srgbClr val="000000"/>
              </a:solidFill>
              <a:latin typeface="Arial"/>
              <a:ea typeface="Arial"/>
              <a:cs typeface="Arial"/>
              <a:sym typeface="Arial"/>
            </a:endParaRPr>
          </a:p>
        </p:txBody>
      </p:sp>
      <p:grpSp>
        <p:nvGrpSpPr>
          <p:cNvPr id="26" name="Google Shape;130;p3">
            <a:extLst>
              <a:ext uri="{FF2B5EF4-FFF2-40B4-BE49-F238E27FC236}">
                <a16:creationId xmlns:a16="http://schemas.microsoft.com/office/drawing/2014/main" id="{1E11DAD0-9092-834A-BFE8-8645FC30EC08}"/>
              </a:ext>
            </a:extLst>
          </p:cNvPr>
          <p:cNvGrpSpPr/>
          <p:nvPr/>
        </p:nvGrpSpPr>
        <p:grpSpPr>
          <a:xfrm>
            <a:off x="1" y="6258465"/>
            <a:ext cx="7954398" cy="369291"/>
            <a:chOff x="1" y="6258465"/>
            <a:chExt cx="9288278" cy="369291"/>
          </a:xfrm>
        </p:grpSpPr>
        <p:sp>
          <p:nvSpPr>
            <p:cNvPr id="27" name="Google Shape;131;p3">
              <a:extLst>
                <a:ext uri="{FF2B5EF4-FFF2-40B4-BE49-F238E27FC236}">
                  <a16:creationId xmlns:a16="http://schemas.microsoft.com/office/drawing/2014/main" id="{F71FBEB5-87E5-4E4E-AA4F-7AFC542EAE13}"/>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Enhancing Community Trees</a:t>
              </a:r>
              <a:endParaRPr sz="1400" b="0" i="0" u="none" strike="noStrike" cap="none" dirty="0">
                <a:solidFill>
                  <a:srgbClr val="000000"/>
                </a:solidFill>
                <a:latin typeface="Arial"/>
                <a:ea typeface="Arial"/>
                <a:cs typeface="Arial"/>
                <a:sym typeface="Arial"/>
              </a:endParaRPr>
            </a:p>
          </p:txBody>
        </p:sp>
        <p:sp>
          <p:nvSpPr>
            <p:cNvPr id="28" name="Google Shape;132;p3">
              <a:extLst>
                <a:ext uri="{FF2B5EF4-FFF2-40B4-BE49-F238E27FC236}">
                  <a16:creationId xmlns:a16="http://schemas.microsoft.com/office/drawing/2014/main" id="{3B338D1F-885E-2D4C-B4DF-58B427BB104F}"/>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 name="Google Shape;133;p3">
              <a:extLst>
                <a:ext uri="{FF2B5EF4-FFF2-40B4-BE49-F238E27FC236}">
                  <a16:creationId xmlns:a16="http://schemas.microsoft.com/office/drawing/2014/main" id="{54917224-0B71-E14B-928F-A6FFBC411B2E}"/>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55837"/>
    </mc:Choice>
    <mc:Fallback xmlns="">
      <p:transition spd="slow" advTm="5583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98A4BA9-909E-CFAA-D388-CA698F974721}"/>
              </a:ext>
            </a:extLst>
          </p:cNvPr>
          <p:cNvSpPr/>
          <p:nvPr/>
        </p:nvSpPr>
        <p:spPr>
          <a:xfrm>
            <a:off x="0" y="6001407"/>
            <a:ext cx="2843391" cy="468688"/>
          </a:xfrm>
          <a:prstGeom prst="rect">
            <a:avLst/>
          </a:prstGeom>
          <a:solidFill>
            <a:srgbClr val="F3F4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476;p17">
            <a:extLst>
              <a:ext uri="{FF2B5EF4-FFF2-40B4-BE49-F238E27FC236}">
                <a16:creationId xmlns:a16="http://schemas.microsoft.com/office/drawing/2014/main" id="{BDA779E4-9203-8AB8-9AC5-CB0A70EEE8F8}"/>
              </a:ext>
            </a:extLst>
          </p:cNvPr>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Google Shape;477;p17">
            <a:extLst>
              <a:ext uri="{FF2B5EF4-FFF2-40B4-BE49-F238E27FC236}">
                <a16:creationId xmlns:a16="http://schemas.microsoft.com/office/drawing/2014/main" id="{1DCF7530-3932-87B2-4990-050152B71A9C}"/>
              </a:ext>
            </a:extLst>
          </p:cNvPr>
          <p:cNvSpPr txBox="1">
            <a:spLocks noGrp="1"/>
          </p:cNvSpPr>
          <p:nvPr>
            <p:ph type="title"/>
          </p:nvPr>
        </p:nvSpPr>
        <p:spPr>
          <a:xfrm>
            <a:off x="112642" y="0"/>
            <a:ext cx="4666748" cy="78680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dirty="0">
                <a:solidFill>
                  <a:schemeClr val="lt1"/>
                </a:solidFill>
                <a:latin typeface="Arial"/>
                <a:ea typeface="Arial"/>
                <a:cs typeface="Arial"/>
                <a:sym typeface="Arial"/>
              </a:rPr>
              <a:t>Tree Equity Score</a:t>
            </a:r>
            <a:endParaRPr dirty="0"/>
          </a:p>
        </p:txBody>
      </p:sp>
      <p:sp>
        <p:nvSpPr>
          <p:cNvPr id="6" name="Google Shape;478;p17">
            <a:extLst>
              <a:ext uri="{FF2B5EF4-FFF2-40B4-BE49-F238E27FC236}">
                <a16:creationId xmlns:a16="http://schemas.microsoft.com/office/drawing/2014/main" id="{3E875D13-82D8-1A87-0A85-F78E39F20C9E}"/>
              </a:ext>
            </a:extLst>
          </p:cNvPr>
          <p:cNvSpPr txBox="1">
            <a:spLocks noGrp="1"/>
          </p:cNvSpPr>
          <p:nvPr>
            <p:ph type="body" idx="1"/>
          </p:nvPr>
        </p:nvSpPr>
        <p:spPr>
          <a:xfrm>
            <a:off x="313552" y="864053"/>
            <a:ext cx="11738611" cy="931784"/>
          </a:xfrm>
          <a:prstGeom prst="rect">
            <a:avLst/>
          </a:prstGeom>
          <a:noFill/>
          <a:ln>
            <a:noFill/>
          </a:ln>
        </p:spPr>
        <p:txBody>
          <a:bodyPr spcFirstLastPara="1" wrap="square" lIns="91425" tIns="45700" rIns="91425" bIns="45700" anchor="t" anchorCtr="0">
            <a:noAutofit/>
          </a:bodyPr>
          <a:lstStyle/>
          <a:p>
            <a:pPr marL="0" indent="0">
              <a:spcBef>
                <a:spcPts val="0"/>
              </a:spcBef>
              <a:buClr>
                <a:srgbClr val="458A50"/>
              </a:buClr>
              <a:buSzPts val="2000"/>
              <a:buNone/>
            </a:pPr>
            <a:r>
              <a:rPr lang="en-US" sz="1900" dirty="0">
                <a:solidFill>
                  <a:srgbClr val="448A50"/>
                </a:solidFill>
              </a:rPr>
              <a:t>Tree canopy is not always shared equitably. </a:t>
            </a:r>
            <a:r>
              <a:rPr lang="en-US" sz="1700" dirty="0">
                <a:solidFill>
                  <a:schemeClr val="tx1"/>
                </a:solidFill>
              </a:rPr>
              <a:t>A Tree Equity Score combines 8 priority indices for neighborhoods within census-defined urban areas to help prioritize tree protection and planting efforts.</a:t>
            </a:r>
            <a:endParaRPr sz="1700" dirty="0">
              <a:solidFill>
                <a:schemeClr val="tx1"/>
              </a:solidFill>
            </a:endParaRPr>
          </a:p>
        </p:txBody>
      </p:sp>
      <p:pic>
        <p:nvPicPr>
          <p:cNvPr id="10" name="Picture 9" descr="Chart, radar chart&#10;&#10;Description automatically generated">
            <a:extLst>
              <a:ext uri="{FF2B5EF4-FFF2-40B4-BE49-F238E27FC236}">
                <a16:creationId xmlns:a16="http://schemas.microsoft.com/office/drawing/2014/main" id="{8C541318-9F56-8AC5-F015-F5E4268FAD2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t="27994"/>
          <a:stretch/>
        </p:blipFill>
        <p:spPr>
          <a:xfrm>
            <a:off x="0" y="2134226"/>
            <a:ext cx="2843391" cy="4024963"/>
          </a:xfrm>
          <a:prstGeom prst="rect">
            <a:avLst/>
          </a:prstGeom>
          <a:ln w="38100">
            <a:noFill/>
          </a:ln>
        </p:spPr>
      </p:pic>
      <p:pic>
        <p:nvPicPr>
          <p:cNvPr id="12" name="Picture 11" descr="Chart, radar chart&#10;&#10;Description automatically generated">
            <a:extLst>
              <a:ext uri="{FF2B5EF4-FFF2-40B4-BE49-F238E27FC236}">
                <a16:creationId xmlns:a16="http://schemas.microsoft.com/office/drawing/2014/main" id="{2D8C269F-A403-6268-BE84-CB480BDF6428}"/>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t="11933"/>
          <a:stretch/>
        </p:blipFill>
        <p:spPr>
          <a:xfrm>
            <a:off x="2882325" y="2192001"/>
            <a:ext cx="2805391" cy="4278094"/>
          </a:xfrm>
          <a:prstGeom prst="rect">
            <a:avLst/>
          </a:prstGeom>
          <a:ln w="38100">
            <a:noFill/>
          </a:ln>
        </p:spPr>
      </p:pic>
      <p:sp>
        <p:nvSpPr>
          <p:cNvPr id="13" name="Google Shape;478;p17">
            <a:extLst>
              <a:ext uri="{FF2B5EF4-FFF2-40B4-BE49-F238E27FC236}">
                <a16:creationId xmlns:a16="http://schemas.microsoft.com/office/drawing/2014/main" id="{D210A487-EE6F-988A-B851-A4D1DFD79B36}"/>
              </a:ext>
            </a:extLst>
          </p:cNvPr>
          <p:cNvSpPr txBox="1">
            <a:spLocks/>
          </p:cNvSpPr>
          <p:nvPr/>
        </p:nvSpPr>
        <p:spPr>
          <a:xfrm>
            <a:off x="5795314" y="2244551"/>
            <a:ext cx="6256849" cy="4026577"/>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406400" algn="l" rtl="0">
              <a:lnSpc>
                <a:spcPct val="12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12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12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12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Clr>
                <a:srgbClr val="458A50"/>
              </a:buClr>
              <a:buSzPts val="2000"/>
              <a:buFont typeface="Arial"/>
              <a:buNone/>
            </a:pPr>
            <a:r>
              <a:rPr lang="en-US" sz="1600" dirty="0">
                <a:solidFill>
                  <a:schemeClr val="tx1"/>
                </a:solidFill>
              </a:rPr>
              <a:t>Compare the highest and lowest </a:t>
            </a:r>
            <a:r>
              <a:rPr lang="en-US" sz="1600" dirty="0">
                <a:solidFill>
                  <a:schemeClr val="tx1"/>
                </a:solidFill>
                <a:hlinkClick r:id="rId6">
                  <a:extLst>
                    <a:ext uri="{A12FA001-AC4F-418D-AE19-62706E023703}">
                      <ahyp:hlinkClr xmlns:ahyp="http://schemas.microsoft.com/office/drawing/2018/hyperlinkcolor" val="tx"/>
                    </a:ext>
                  </a:extLst>
                </a:hlinkClick>
              </a:rPr>
              <a:t>tree equity scores in Harrisburg, PA </a:t>
            </a:r>
            <a:r>
              <a:rPr lang="en-US" sz="1600" dirty="0">
                <a:solidFill>
                  <a:schemeClr val="tx1"/>
                </a:solidFill>
              </a:rPr>
              <a:t>to the right. </a:t>
            </a:r>
          </a:p>
          <a:p>
            <a:pPr marL="0" indent="0">
              <a:spcBef>
                <a:spcPts val="0"/>
              </a:spcBef>
              <a:buClr>
                <a:srgbClr val="458A50"/>
              </a:buClr>
              <a:buSzPts val="2000"/>
              <a:buFont typeface="Arial"/>
              <a:buNone/>
            </a:pPr>
            <a:endParaRPr lang="en-US" sz="1600" dirty="0">
              <a:solidFill>
                <a:schemeClr val="tx1"/>
              </a:solidFill>
            </a:endParaRPr>
          </a:p>
          <a:p>
            <a:pPr marL="0" indent="0">
              <a:spcBef>
                <a:spcPts val="0"/>
              </a:spcBef>
              <a:buClr>
                <a:srgbClr val="458A50"/>
              </a:buClr>
              <a:buSzPts val="2000"/>
              <a:buFont typeface="Arial"/>
              <a:buNone/>
            </a:pPr>
            <a:r>
              <a:rPr lang="en-US" sz="1600" dirty="0">
                <a:solidFill>
                  <a:schemeClr val="tx1"/>
                </a:solidFill>
              </a:rPr>
              <a:t>One census block has met the 52% tree canopy goal and has lower priority scores for every indicator, earning a Tree Equity Score of 100. </a:t>
            </a:r>
          </a:p>
          <a:p>
            <a:pPr marL="0" indent="0">
              <a:spcBef>
                <a:spcPts val="0"/>
              </a:spcBef>
              <a:buClr>
                <a:srgbClr val="458A50"/>
              </a:buClr>
              <a:buSzPts val="2000"/>
              <a:buFont typeface="Arial"/>
              <a:buNone/>
            </a:pPr>
            <a:endParaRPr lang="en-US" sz="1600" dirty="0">
              <a:solidFill>
                <a:schemeClr val="tx1"/>
              </a:solidFill>
            </a:endParaRPr>
          </a:p>
          <a:p>
            <a:pPr marL="0" indent="0">
              <a:spcBef>
                <a:spcPts val="0"/>
              </a:spcBef>
              <a:buClr>
                <a:srgbClr val="458A50"/>
              </a:buClr>
              <a:buSzPts val="2000"/>
              <a:buFont typeface="Arial"/>
              <a:buNone/>
            </a:pPr>
            <a:r>
              <a:rPr lang="en-US" sz="1600" dirty="0">
                <a:solidFill>
                  <a:schemeClr val="tx1"/>
                </a:solidFill>
              </a:rPr>
              <a:t>The other block has a current canopy cover of only 7% and has high percentages of children, people of color, unemployment, and poverty. These priority indices combined into a Tree Equity Score of 44.</a:t>
            </a:r>
            <a:endParaRPr lang="en-US" sz="2000" dirty="0">
              <a:solidFill>
                <a:schemeClr val="tx1"/>
              </a:solidFill>
            </a:endParaRPr>
          </a:p>
        </p:txBody>
      </p:sp>
      <p:pic>
        <p:nvPicPr>
          <p:cNvPr id="18" name="Picture 17" descr="Logo&#10;&#10;Description automatically generated with medium confidence">
            <a:extLst>
              <a:ext uri="{FF2B5EF4-FFF2-40B4-BE49-F238E27FC236}">
                <a16:creationId xmlns:a16="http://schemas.microsoft.com/office/drawing/2014/main" id="{F6AA7CA1-31C0-AED7-8722-B06BE0677CD4}"/>
              </a:ext>
            </a:extLst>
          </p:cNvPr>
          <p:cNvPicPr>
            <a:picLocks noChangeAspect="1"/>
          </p:cNvPicPr>
          <p:nvPr/>
        </p:nvPicPr>
        <p:blipFill>
          <a:blip r:embed="rId7"/>
          <a:stretch>
            <a:fillRect/>
          </a:stretch>
        </p:blipFill>
        <p:spPr>
          <a:xfrm>
            <a:off x="6995983" y="165833"/>
            <a:ext cx="833258" cy="604112"/>
          </a:xfrm>
          <a:prstGeom prst="rect">
            <a:avLst/>
          </a:prstGeom>
        </p:spPr>
      </p:pic>
      <p:sp>
        <p:nvSpPr>
          <p:cNvPr id="19" name="TextBox 18">
            <a:extLst>
              <a:ext uri="{FF2B5EF4-FFF2-40B4-BE49-F238E27FC236}">
                <a16:creationId xmlns:a16="http://schemas.microsoft.com/office/drawing/2014/main" id="{9670B1EF-505E-9669-8BA8-3651AD19C380}"/>
              </a:ext>
            </a:extLst>
          </p:cNvPr>
          <p:cNvSpPr txBox="1"/>
          <p:nvPr/>
        </p:nvSpPr>
        <p:spPr>
          <a:xfrm>
            <a:off x="9376563" y="228863"/>
            <a:ext cx="2545460" cy="523220"/>
          </a:xfrm>
          <a:prstGeom prst="rect">
            <a:avLst/>
          </a:prstGeom>
          <a:noFill/>
        </p:spPr>
        <p:txBody>
          <a:bodyPr wrap="square" rtlCol="0">
            <a:spAutoFit/>
          </a:bodyPr>
          <a:lstStyle/>
          <a:p>
            <a:pPr algn="ctr"/>
            <a:r>
              <a:rPr lang="en-US" dirty="0">
                <a:solidFill>
                  <a:schemeClr val="accent1"/>
                </a:solidFill>
                <a:latin typeface="Century Gothic" panose="020B0502020202020204" pitchFamily="34" charset="0"/>
              </a:rPr>
              <a:t>Visit</a:t>
            </a:r>
            <a:r>
              <a:rPr lang="en-US" dirty="0">
                <a:latin typeface="Century Gothic" panose="020B0502020202020204" pitchFamily="34" charset="0"/>
              </a:rPr>
              <a:t> </a:t>
            </a:r>
            <a:r>
              <a:rPr lang="en-US" dirty="0">
                <a:latin typeface="Century Gothic" panose="020B0502020202020204" pitchFamily="34" charset="0"/>
                <a:hlinkClick r:id="rId8"/>
              </a:rPr>
              <a:t>treeequityscore.org</a:t>
            </a:r>
            <a:r>
              <a:rPr lang="en-US" dirty="0">
                <a:solidFill>
                  <a:schemeClr val="bg1"/>
                </a:solidFill>
                <a:latin typeface="Century Gothic" panose="020B0502020202020204" pitchFamily="34" charset="0"/>
              </a:rPr>
              <a:t> </a:t>
            </a:r>
            <a:r>
              <a:rPr lang="en-US" dirty="0">
                <a:solidFill>
                  <a:schemeClr val="accent1"/>
                </a:solidFill>
                <a:latin typeface="Century Gothic" panose="020B0502020202020204" pitchFamily="34" charset="0"/>
              </a:rPr>
              <a:t>to explore your tree equity</a:t>
            </a:r>
          </a:p>
        </p:txBody>
      </p:sp>
      <p:grpSp>
        <p:nvGrpSpPr>
          <p:cNvPr id="36" name="Google Shape;130;p3">
            <a:extLst>
              <a:ext uri="{FF2B5EF4-FFF2-40B4-BE49-F238E27FC236}">
                <a16:creationId xmlns:a16="http://schemas.microsoft.com/office/drawing/2014/main" id="{FEAE10E4-1744-4266-ABE5-1D0B90EE4156}"/>
              </a:ext>
            </a:extLst>
          </p:cNvPr>
          <p:cNvGrpSpPr/>
          <p:nvPr/>
        </p:nvGrpSpPr>
        <p:grpSpPr>
          <a:xfrm>
            <a:off x="1" y="6258465"/>
            <a:ext cx="7954398" cy="369291"/>
            <a:chOff x="1" y="6258465"/>
            <a:chExt cx="9288278" cy="369291"/>
          </a:xfrm>
        </p:grpSpPr>
        <p:sp>
          <p:nvSpPr>
            <p:cNvPr id="37" name="Google Shape;131;p3">
              <a:extLst>
                <a:ext uri="{FF2B5EF4-FFF2-40B4-BE49-F238E27FC236}">
                  <a16:creationId xmlns:a16="http://schemas.microsoft.com/office/drawing/2014/main" id="{ECC8C336-4E24-F258-F7A7-7A51EF1B90CB}"/>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Enhancing Community Trees</a:t>
              </a:r>
              <a:endParaRPr sz="1400" b="0" i="0" u="none" strike="noStrike" cap="none" dirty="0">
                <a:solidFill>
                  <a:srgbClr val="000000"/>
                </a:solidFill>
                <a:latin typeface="Arial"/>
                <a:ea typeface="Arial"/>
                <a:cs typeface="Arial"/>
                <a:sym typeface="Arial"/>
              </a:endParaRPr>
            </a:p>
          </p:txBody>
        </p:sp>
        <p:sp>
          <p:nvSpPr>
            <p:cNvPr id="38" name="Google Shape;132;p3">
              <a:extLst>
                <a:ext uri="{FF2B5EF4-FFF2-40B4-BE49-F238E27FC236}">
                  <a16:creationId xmlns:a16="http://schemas.microsoft.com/office/drawing/2014/main" id="{CC7A0067-F600-B240-1598-12BC85D65264}"/>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133;p3">
              <a:extLst>
                <a:ext uri="{FF2B5EF4-FFF2-40B4-BE49-F238E27FC236}">
                  <a16:creationId xmlns:a16="http://schemas.microsoft.com/office/drawing/2014/main" id="{50E44248-A4AA-6045-B59C-2FBDF027FFF1}"/>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
        <p:nvSpPr>
          <p:cNvPr id="24" name="Google Shape;513;p8">
            <a:extLst>
              <a:ext uri="{FF2B5EF4-FFF2-40B4-BE49-F238E27FC236}">
                <a16:creationId xmlns:a16="http://schemas.microsoft.com/office/drawing/2014/main" id="{EB246AD0-9E30-1E15-5C04-1BB81220F8D7}"/>
              </a:ext>
            </a:extLst>
          </p:cNvPr>
          <p:cNvSpPr/>
          <p:nvPr/>
        </p:nvSpPr>
        <p:spPr>
          <a:xfrm>
            <a:off x="-1" y="1809273"/>
            <a:ext cx="5687713" cy="369292"/>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r>
              <a:rPr lang="en-US" sz="1600" b="0" i="0" u="none" strike="noStrike" cap="none" dirty="0">
                <a:solidFill>
                  <a:schemeClr val="lt1"/>
                </a:solidFill>
                <a:latin typeface="Century Gothic"/>
                <a:ea typeface="Century Gothic"/>
                <a:cs typeface="Century Gothic"/>
                <a:sym typeface="Century Gothic"/>
              </a:rPr>
              <a:t>Case study: Harrisburg, PA</a:t>
            </a:r>
            <a:endParaRPr sz="1600" b="0" i="0" u="none" strike="noStrike" cap="none" dirty="0">
              <a:solidFill>
                <a:schemeClr val="dk1"/>
              </a:solidFill>
              <a:latin typeface="Calibri"/>
              <a:ea typeface="Calibri"/>
              <a:cs typeface="Calibri"/>
              <a:sym typeface="Calibri"/>
            </a:endParaRPr>
          </a:p>
        </p:txBody>
      </p:sp>
      <p:sp>
        <p:nvSpPr>
          <p:cNvPr id="11" name="Rectangle 10">
            <a:extLst>
              <a:ext uri="{FF2B5EF4-FFF2-40B4-BE49-F238E27FC236}">
                <a16:creationId xmlns:a16="http://schemas.microsoft.com/office/drawing/2014/main" id="{98A270F3-6383-3DBC-A051-0FEE24C66FD5}"/>
              </a:ext>
            </a:extLst>
          </p:cNvPr>
          <p:cNvSpPr/>
          <p:nvPr/>
        </p:nvSpPr>
        <p:spPr>
          <a:xfrm>
            <a:off x="2843391" y="2134226"/>
            <a:ext cx="45719" cy="4135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0A0D1652-900F-F4B3-91BB-0BB7864A31A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871281" y="123241"/>
            <a:ext cx="1579929" cy="702190"/>
          </a:xfrm>
          <a:prstGeom prst="rect">
            <a:avLst/>
          </a:prstGeom>
        </p:spPr>
      </p:pic>
    </p:spTree>
    <p:extLst>
      <p:ext uri="{BB962C8B-B14F-4D97-AF65-F5344CB8AC3E}">
        <p14:creationId xmlns:p14="http://schemas.microsoft.com/office/powerpoint/2010/main" val="31729287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pic>
        <p:nvPicPr>
          <p:cNvPr id="549" name="Google Shape;549;p19" descr="A picture containing mountain, nature, outdoor, hillside&#10;&#10;Description automatically generated"/>
          <p:cNvPicPr preferRelativeResize="0"/>
          <p:nvPr/>
        </p:nvPicPr>
        <p:blipFill rotWithShape="1">
          <a:blip r:embed="rId3">
            <a:alphaModFix/>
          </a:blip>
          <a:srcRect l="29942" r="10434" b="7172"/>
          <a:stretch/>
        </p:blipFill>
        <p:spPr>
          <a:xfrm>
            <a:off x="0" y="0"/>
            <a:ext cx="6607074" cy="6858000"/>
          </a:xfrm>
          <a:prstGeom prst="rect">
            <a:avLst/>
          </a:prstGeom>
          <a:noFill/>
          <a:ln>
            <a:noFill/>
          </a:ln>
        </p:spPr>
      </p:pic>
      <p:sp>
        <p:nvSpPr>
          <p:cNvPr id="550" name="Google Shape;550;p19"/>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51" name="Google Shape;551;p19"/>
          <p:cNvSpPr txBox="1">
            <a:spLocks noGrp="1"/>
          </p:cNvSpPr>
          <p:nvPr>
            <p:ph type="title"/>
          </p:nvPr>
        </p:nvSpPr>
        <p:spPr>
          <a:xfrm>
            <a:off x="112642" y="0"/>
            <a:ext cx="4666748"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Forest Buffers</a:t>
            </a:r>
            <a:endParaRPr/>
          </a:p>
        </p:txBody>
      </p:sp>
      <p:sp>
        <p:nvSpPr>
          <p:cNvPr id="552" name="Google Shape;552;p19"/>
          <p:cNvSpPr txBox="1"/>
          <p:nvPr/>
        </p:nvSpPr>
        <p:spPr>
          <a:xfrm>
            <a:off x="7301752" y="1519131"/>
            <a:ext cx="4199382" cy="3819738"/>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000000"/>
              </a:buClr>
              <a:buSzPts val="2000"/>
              <a:buFont typeface="Arial"/>
              <a:buNone/>
            </a:pPr>
            <a:r>
              <a:rPr lang="en-US" sz="2000" b="1" i="0" u="none" strike="noStrike" cap="none" dirty="0">
                <a:solidFill>
                  <a:schemeClr val="accent1"/>
                </a:solidFill>
                <a:latin typeface="Century Gothic"/>
                <a:ea typeface="Century Gothic"/>
                <a:cs typeface="Century Gothic"/>
                <a:sym typeface="Century Gothic"/>
              </a:rPr>
              <a:t>Riparian forest </a:t>
            </a:r>
            <a:r>
              <a:rPr lang="en-US" sz="2000" b="1" i="0" u="none" strike="noStrike" cap="none" dirty="0">
                <a:solidFill>
                  <a:schemeClr val="accent6"/>
                </a:solidFill>
                <a:latin typeface="Century Gothic"/>
                <a:ea typeface="Century Gothic"/>
                <a:cs typeface="Century Gothic"/>
                <a:sym typeface="Century Gothic"/>
              </a:rPr>
              <a:t>buffers</a:t>
            </a:r>
            <a:r>
              <a:rPr lang="en-US" sz="2000" b="1" i="0" u="none" strike="noStrike" cap="none" dirty="0">
                <a:solidFill>
                  <a:srgbClr val="458A50"/>
                </a:solidFill>
                <a:latin typeface="Century Gothic"/>
                <a:ea typeface="Century Gothic"/>
                <a:cs typeface="Century Gothic"/>
                <a:sym typeface="Century Gothic"/>
              </a:rPr>
              <a:t> </a:t>
            </a:r>
            <a:r>
              <a:rPr lang="en-US" sz="2000" b="0" i="0" u="none" strike="noStrike" cap="none" dirty="0">
                <a:solidFill>
                  <a:srgbClr val="458A50"/>
                </a:solidFill>
                <a:latin typeface="Century Gothic"/>
                <a:ea typeface="Century Gothic"/>
                <a:cs typeface="Century Gothic"/>
                <a:sym typeface="Century Gothic"/>
              </a:rPr>
              <a:t>are stands of trees, shrubs, and grasses strategically planted or conserved directly adjacent to waterways. </a:t>
            </a:r>
            <a:r>
              <a:rPr lang="en-US" sz="2000" b="0" i="0" u="none" strike="noStrike" cap="none" dirty="0">
                <a:solidFill>
                  <a:schemeClr val="dk1"/>
                </a:solidFill>
                <a:latin typeface="Century Gothic"/>
                <a:ea typeface="Century Gothic"/>
                <a:cs typeface="Century Gothic"/>
                <a:sym typeface="Century Gothic"/>
              </a:rPr>
              <a:t>Planting forest buffers helps clean and cool streams, which can make the water in our streams more swimmable and drinkable for us and wildlife.</a:t>
            </a:r>
            <a:endParaRPr sz="1800" b="0" i="0" u="none" strike="noStrike" cap="none" dirty="0">
              <a:solidFill>
                <a:schemeClr val="dk1"/>
              </a:solidFill>
              <a:latin typeface="Century Gothic"/>
              <a:ea typeface="Century Gothic"/>
              <a:cs typeface="Century Gothic"/>
              <a:sym typeface="Century Gothic"/>
            </a:endParaRPr>
          </a:p>
        </p:txBody>
      </p:sp>
      <p:grpSp>
        <p:nvGrpSpPr>
          <p:cNvPr id="10" name="Google Shape;130;p3">
            <a:extLst>
              <a:ext uri="{FF2B5EF4-FFF2-40B4-BE49-F238E27FC236}">
                <a16:creationId xmlns:a16="http://schemas.microsoft.com/office/drawing/2014/main" id="{0925F9A4-03F7-5846-B4AC-04FF4DD68DCD}"/>
              </a:ext>
            </a:extLst>
          </p:cNvPr>
          <p:cNvGrpSpPr/>
          <p:nvPr/>
        </p:nvGrpSpPr>
        <p:grpSpPr>
          <a:xfrm>
            <a:off x="1" y="6258465"/>
            <a:ext cx="7954398" cy="369291"/>
            <a:chOff x="1" y="6258465"/>
            <a:chExt cx="9288278" cy="369291"/>
          </a:xfrm>
        </p:grpSpPr>
        <p:sp>
          <p:nvSpPr>
            <p:cNvPr id="11" name="Google Shape;131;p3">
              <a:extLst>
                <a:ext uri="{FF2B5EF4-FFF2-40B4-BE49-F238E27FC236}">
                  <a16:creationId xmlns:a16="http://schemas.microsoft.com/office/drawing/2014/main" id="{F4FCE9E8-39A1-4F4B-8C89-62126472032F}"/>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Enhancing Community Trees</a:t>
              </a:r>
              <a:endParaRPr sz="1400" b="0" i="0" u="none" strike="noStrike" cap="none" dirty="0">
                <a:solidFill>
                  <a:srgbClr val="000000"/>
                </a:solidFill>
                <a:latin typeface="Arial"/>
                <a:ea typeface="Arial"/>
                <a:cs typeface="Arial"/>
                <a:sym typeface="Arial"/>
              </a:endParaRPr>
            </a:p>
          </p:txBody>
        </p:sp>
        <p:sp>
          <p:nvSpPr>
            <p:cNvPr id="12" name="Google Shape;132;p3">
              <a:extLst>
                <a:ext uri="{FF2B5EF4-FFF2-40B4-BE49-F238E27FC236}">
                  <a16:creationId xmlns:a16="http://schemas.microsoft.com/office/drawing/2014/main" id="{372A3B90-1697-7D4C-B4F1-C206DFAD6C47}"/>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3;p3">
              <a:extLst>
                <a:ext uri="{FF2B5EF4-FFF2-40B4-BE49-F238E27FC236}">
                  <a16:creationId xmlns:a16="http://schemas.microsoft.com/office/drawing/2014/main" id="{2CCA961B-72C4-C94D-A0E4-CA5F57DBE9BF}"/>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26002"/>
    </mc:Choice>
    <mc:Fallback xmlns="">
      <p:transition spd="slow" advTm="2600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20"/>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63" name="Google Shape;563;p20"/>
          <p:cNvSpPr txBox="1">
            <a:spLocks noGrp="1"/>
          </p:cNvSpPr>
          <p:nvPr>
            <p:ph type="title"/>
          </p:nvPr>
        </p:nvSpPr>
        <p:spPr>
          <a:xfrm>
            <a:off x="112642" y="0"/>
            <a:ext cx="4666747"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Forest Buffers</a:t>
            </a:r>
            <a:endParaRPr/>
          </a:p>
        </p:txBody>
      </p:sp>
      <p:pic>
        <p:nvPicPr>
          <p:cNvPr id="564" name="Google Shape;564;p20" descr="A picture containing sky, outdoor, grass, tree&#10;&#10;Description automatically generated"/>
          <p:cNvPicPr preferRelativeResize="0"/>
          <p:nvPr/>
        </p:nvPicPr>
        <p:blipFill rotWithShape="1">
          <a:blip r:embed="rId3">
            <a:alphaModFix/>
          </a:blip>
          <a:srcRect/>
          <a:stretch/>
        </p:blipFill>
        <p:spPr>
          <a:xfrm>
            <a:off x="0" y="2728915"/>
            <a:ext cx="5309293" cy="3536072"/>
          </a:xfrm>
          <a:prstGeom prst="rect">
            <a:avLst/>
          </a:prstGeom>
          <a:noFill/>
          <a:ln>
            <a:noFill/>
          </a:ln>
        </p:spPr>
      </p:pic>
      <p:sp>
        <p:nvSpPr>
          <p:cNvPr id="565" name="Google Shape;565;p20"/>
          <p:cNvSpPr txBox="1"/>
          <p:nvPr/>
        </p:nvSpPr>
        <p:spPr>
          <a:xfrm>
            <a:off x="112643" y="940680"/>
            <a:ext cx="12079358" cy="993103"/>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rgbClr val="458A50"/>
              </a:buClr>
              <a:buSzPts val="2000"/>
              <a:buFont typeface="Arial"/>
              <a:buNone/>
            </a:pPr>
            <a:r>
              <a:rPr lang="en-US" sz="2000" b="0" i="0" u="none" strike="noStrike" cap="none" dirty="0">
                <a:solidFill>
                  <a:srgbClr val="458A50"/>
                </a:solidFill>
                <a:latin typeface="Century Gothic"/>
                <a:ea typeface="Century Gothic"/>
                <a:cs typeface="Century Gothic"/>
                <a:sym typeface="Century Gothic"/>
              </a:rPr>
              <a:t>Planting trees has helped some counties meet their </a:t>
            </a:r>
            <a:r>
              <a:rPr lang="en-US" sz="2000" b="1" i="0" u="none" strike="noStrike" cap="none" dirty="0">
                <a:solidFill>
                  <a:schemeClr val="accent1"/>
                </a:solidFill>
                <a:latin typeface="Century Gothic"/>
                <a:ea typeface="Century Gothic"/>
                <a:cs typeface="Century Gothic"/>
                <a:sym typeface="Century Gothic"/>
              </a:rPr>
              <a:t>Municipal Separate Storm Sewer System (MS4) </a:t>
            </a:r>
            <a:r>
              <a:rPr lang="en-US" sz="2000" b="0" i="0" u="none" strike="noStrike" cap="none" dirty="0">
                <a:solidFill>
                  <a:srgbClr val="458A50"/>
                </a:solidFill>
                <a:latin typeface="Century Gothic"/>
                <a:ea typeface="Century Gothic"/>
                <a:cs typeface="Century Gothic"/>
                <a:sym typeface="Century Gothic"/>
              </a:rPr>
              <a:t>requirements. </a:t>
            </a:r>
            <a:r>
              <a:rPr lang="en-US" sz="2000" b="0" i="0" u="none" strike="noStrike" cap="none" dirty="0">
                <a:solidFill>
                  <a:schemeClr val="dk1"/>
                </a:solidFill>
                <a:latin typeface="Century Gothic"/>
                <a:ea typeface="Century Gothic"/>
                <a:cs typeface="Century Gothic"/>
                <a:sym typeface="Century Gothic"/>
              </a:rPr>
              <a:t>Learn more about MS4s in Module 6.</a:t>
            </a:r>
            <a:endParaRPr sz="2800" b="0" i="0" u="none" strike="noStrike" cap="none" dirty="0">
              <a:solidFill>
                <a:schemeClr val="dk1"/>
              </a:solidFill>
              <a:latin typeface="Century Gothic"/>
              <a:ea typeface="Century Gothic"/>
              <a:cs typeface="Century Gothic"/>
              <a:sym typeface="Century Gothic"/>
            </a:endParaRPr>
          </a:p>
        </p:txBody>
      </p:sp>
      <p:sp>
        <p:nvSpPr>
          <p:cNvPr id="566" name="Google Shape;566;p20"/>
          <p:cNvSpPr/>
          <p:nvPr/>
        </p:nvSpPr>
        <p:spPr>
          <a:xfrm>
            <a:off x="0" y="2262006"/>
            <a:ext cx="5309293" cy="54649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r>
              <a:rPr lang="en-US" sz="1800" b="0" i="0" u="none" strike="noStrike" cap="none">
                <a:solidFill>
                  <a:schemeClr val="lt1"/>
                </a:solidFill>
                <a:latin typeface="Century Gothic"/>
                <a:ea typeface="Century Gothic"/>
                <a:cs typeface="Century Gothic"/>
                <a:sym typeface="Century Gothic"/>
              </a:rPr>
              <a:t>Case study: Frederick County, MD</a:t>
            </a:r>
            <a:endParaRPr sz="1800" b="0" i="0" u="none" strike="noStrike" cap="none">
              <a:solidFill>
                <a:schemeClr val="dk1"/>
              </a:solidFill>
              <a:latin typeface="Calibri"/>
              <a:ea typeface="Calibri"/>
              <a:cs typeface="Calibri"/>
              <a:sym typeface="Calibri"/>
            </a:endParaRPr>
          </a:p>
        </p:txBody>
      </p:sp>
      <p:sp>
        <p:nvSpPr>
          <p:cNvPr id="567" name="Google Shape;567;p20"/>
          <p:cNvSpPr txBox="1"/>
          <p:nvPr/>
        </p:nvSpPr>
        <p:spPr>
          <a:xfrm>
            <a:off x="5606274" y="2499948"/>
            <a:ext cx="6091740" cy="36932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dirty="0">
                <a:solidFill>
                  <a:schemeClr val="dk1"/>
                </a:solidFill>
                <a:latin typeface="Century Gothic"/>
                <a:ea typeface="Century Gothic"/>
                <a:cs typeface="Century Gothic"/>
                <a:sym typeface="Century Gothic"/>
              </a:rPr>
              <a:t>Frederick County’s </a:t>
            </a:r>
            <a:r>
              <a:rPr lang="en-US" sz="1800" b="0" i="0" u="sng" strike="noStrike" cap="none" dirty="0">
                <a:solidFill>
                  <a:schemeClr val="dk1"/>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Creek ReLeaf Program</a:t>
            </a:r>
            <a:r>
              <a:rPr lang="en-US" sz="1800" b="0" i="0" u="none" strike="noStrike" cap="none" dirty="0">
                <a:solidFill>
                  <a:schemeClr val="dk1"/>
                </a:solidFill>
                <a:latin typeface="Century Gothic"/>
                <a:ea typeface="Century Gothic"/>
                <a:cs typeface="Century Gothic"/>
                <a:sym typeface="Century Gothic"/>
              </a:rPr>
              <a:t> has planted 200+ acres of forest, mostly as riparian buffers. The program was started in 2017 to help meet MS4 requirements.</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dirty="0">
                <a:solidFill>
                  <a:schemeClr val="dk1"/>
                </a:solidFill>
                <a:latin typeface="Century Gothic"/>
                <a:ea typeface="Century Gothic"/>
                <a:cs typeface="Century Gothic"/>
                <a:sym typeface="Century Gothic"/>
              </a:rPr>
              <a:t>The program, funded through multiple sources including MD’s Chesapeake &amp; Atlantic Coastal Bays Trust Fund, offers property owners free native plants and the first five years of forest maintenance as well as a permanent reforestation easement at 75% of fair market value. </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r>
              <a:rPr lang="en-US" sz="1800" b="0" i="0" u="none" strike="noStrike" cap="none" dirty="0">
                <a:solidFill>
                  <a:schemeClr val="dk1"/>
                </a:solidFill>
                <a:latin typeface="Century Gothic"/>
                <a:ea typeface="Century Gothic"/>
                <a:cs typeface="Century Gothic"/>
                <a:sym typeface="Century Gothic"/>
              </a:rPr>
              <a:t>The program has also reforested public lands.</a:t>
            </a:r>
            <a:endParaRPr sz="1800" b="0" i="0" u="none" strike="noStrike" cap="none" dirty="0">
              <a:solidFill>
                <a:schemeClr val="dk1"/>
              </a:solidFill>
              <a:latin typeface="Calibri"/>
              <a:ea typeface="Calibri"/>
              <a:cs typeface="Calibri"/>
              <a:sym typeface="Calibri"/>
            </a:endParaRPr>
          </a:p>
        </p:txBody>
      </p:sp>
      <p:grpSp>
        <p:nvGrpSpPr>
          <p:cNvPr id="12" name="Google Shape;130;p3">
            <a:extLst>
              <a:ext uri="{FF2B5EF4-FFF2-40B4-BE49-F238E27FC236}">
                <a16:creationId xmlns:a16="http://schemas.microsoft.com/office/drawing/2014/main" id="{6292E983-123E-DD42-8DA6-0FA8C25290EE}"/>
              </a:ext>
            </a:extLst>
          </p:cNvPr>
          <p:cNvGrpSpPr/>
          <p:nvPr/>
        </p:nvGrpSpPr>
        <p:grpSpPr>
          <a:xfrm>
            <a:off x="1" y="6258465"/>
            <a:ext cx="7954398" cy="369291"/>
            <a:chOff x="1" y="6258465"/>
            <a:chExt cx="9288278" cy="369291"/>
          </a:xfrm>
        </p:grpSpPr>
        <p:sp>
          <p:nvSpPr>
            <p:cNvPr id="13" name="Google Shape;131;p3">
              <a:extLst>
                <a:ext uri="{FF2B5EF4-FFF2-40B4-BE49-F238E27FC236}">
                  <a16:creationId xmlns:a16="http://schemas.microsoft.com/office/drawing/2014/main" id="{625944B8-5B87-2D44-B561-34B83469BEDE}"/>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Enhancing Community Trees</a:t>
              </a:r>
              <a:endParaRPr sz="1400" b="0" i="0" u="none" strike="noStrike" cap="none" dirty="0">
                <a:solidFill>
                  <a:srgbClr val="000000"/>
                </a:solidFill>
                <a:latin typeface="Arial"/>
                <a:ea typeface="Arial"/>
                <a:cs typeface="Arial"/>
                <a:sym typeface="Arial"/>
              </a:endParaRPr>
            </a:p>
          </p:txBody>
        </p:sp>
        <p:sp>
          <p:nvSpPr>
            <p:cNvPr id="14" name="Google Shape;132;p3">
              <a:extLst>
                <a:ext uri="{FF2B5EF4-FFF2-40B4-BE49-F238E27FC236}">
                  <a16:creationId xmlns:a16="http://schemas.microsoft.com/office/drawing/2014/main" id="{F2002F94-2C6F-A94F-AED7-5B13F9B1E55C}"/>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33;p3">
              <a:extLst>
                <a:ext uri="{FF2B5EF4-FFF2-40B4-BE49-F238E27FC236}">
                  <a16:creationId xmlns:a16="http://schemas.microsoft.com/office/drawing/2014/main" id="{2E6D2482-F490-714F-AE98-C1B47D1D81E0}"/>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45791"/>
    </mc:Choice>
    <mc:Fallback xmlns="">
      <p:transition spd="slow" advTm="45791"/>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23"/>
          <p:cNvSpPr/>
          <p:nvPr/>
        </p:nvSpPr>
        <p:spPr>
          <a:xfrm>
            <a:off x="8050923" y="5715487"/>
            <a:ext cx="4141075" cy="1142513"/>
          </a:xfrm>
          <a:prstGeom prst="rect">
            <a:avLst/>
          </a:prstGeom>
          <a:solidFill>
            <a:schemeClr val="dk2">
              <a:alpha val="2313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8" name="Google Shape;578;p23"/>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9" name="Google Shape;579;p23"/>
          <p:cNvSpPr txBox="1">
            <a:spLocks noGrp="1"/>
          </p:cNvSpPr>
          <p:nvPr>
            <p:ph type="title"/>
          </p:nvPr>
        </p:nvSpPr>
        <p:spPr>
          <a:xfrm>
            <a:off x="139839" y="0"/>
            <a:ext cx="465840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Conserving Forests</a:t>
            </a:r>
            <a:endParaRPr/>
          </a:p>
        </p:txBody>
      </p:sp>
      <p:sp>
        <p:nvSpPr>
          <p:cNvPr id="580" name="Google Shape;580;p23"/>
          <p:cNvSpPr txBox="1">
            <a:spLocks noGrp="1"/>
          </p:cNvSpPr>
          <p:nvPr>
            <p:ph type="body" idx="1"/>
          </p:nvPr>
        </p:nvSpPr>
        <p:spPr>
          <a:xfrm>
            <a:off x="139839" y="2207777"/>
            <a:ext cx="7264342" cy="123873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dirty="0"/>
              <a:t>Over the course of 10-15 years, a forest retention analysis demonstrated that the cost of meeting federal pollution limits could be offset by modest forest retention effort.</a:t>
            </a:r>
            <a:endParaRPr dirty="0"/>
          </a:p>
        </p:txBody>
      </p:sp>
      <p:sp>
        <p:nvSpPr>
          <p:cNvPr id="581" name="Google Shape;581;p23"/>
          <p:cNvSpPr txBox="1"/>
          <p:nvPr/>
        </p:nvSpPr>
        <p:spPr>
          <a:xfrm>
            <a:off x="8143164" y="5838629"/>
            <a:ext cx="3956591" cy="92328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50"/>
              <a:buFont typeface="Arial"/>
              <a:buNone/>
            </a:pPr>
            <a:r>
              <a:rPr lang="en-US" sz="1350" b="0" i="0" u="none" strike="noStrike" cap="none" dirty="0">
                <a:solidFill>
                  <a:schemeClr val="dk1"/>
                </a:solidFill>
                <a:latin typeface="Century Gothic"/>
                <a:ea typeface="Century Gothic"/>
                <a:cs typeface="Century Gothic"/>
                <a:sym typeface="Century Gothic"/>
              </a:rPr>
              <a:t>In MD, the Forest Conservation Act requires surveys of current trees in large development sites and plans to retain &amp; protect or plant &amp; maintain trees. Learn more </a:t>
            </a:r>
            <a:r>
              <a:rPr lang="en-US" sz="1350" b="0" i="0" u="sng" strike="noStrike" cap="none" dirty="0">
                <a:solidFill>
                  <a:schemeClr val="dk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here</a:t>
            </a:r>
            <a:r>
              <a:rPr lang="en-US" sz="1350" b="0" i="0" u="none" strike="noStrike" cap="none" dirty="0">
                <a:solidFill>
                  <a:schemeClr val="dk1"/>
                </a:solidFill>
                <a:latin typeface="Century Gothic"/>
                <a:ea typeface="Century Gothic"/>
                <a:cs typeface="Century Gothic"/>
                <a:sym typeface="Century Gothic"/>
              </a:rPr>
              <a:t>.</a:t>
            </a:r>
            <a:endParaRPr sz="1400" b="0" i="0" u="none" strike="noStrike" cap="none" dirty="0">
              <a:solidFill>
                <a:srgbClr val="000000"/>
              </a:solidFill>
              <a:latin typeface="Arial"/>
              <a:ea typeface="Arial"/>
              <a:cs typeface="Arial"/>
              <a:sym typeface="Arial"/>
            </a:endParaRPr>
          </a:p>
        </p:txBody>
      </p:sp>
      <p:sp>
        <p:nvSpPr>
          <p:cNvPr id="582" name="Google Shape;582;p23"/>
          <p:cNvSpPr txBox="1"/>
          <p:nvPr/>
        </p:nvSpPr>
        <p:spPr>
          <a:xfrm>
            <a:off x="69919" y="3600635"/>
            <a:ext cx="12052161"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In the Yellow Breeches Creek watershed (PA), over 15 years (2010-2025):</a:t>
            </a:r>
            <a:endParaRPr sz="1400" b="0" i="0" u="none" strike="noStrike" cap="none">
              <a:solidFill>
                <a:srgbClr val="000000"/>
              </a:solidFill>
              <a:latin typeface="Arial"/>
              <a:ea typeface="Arial"/>
              <a:cs typeface="Arial"/>
              <a:sym typeface="Arial"/>
            </a:endParaRPr>
          </a:p>
        </p:txBody>
      </p:sp>
      <p:sp>
        <p:nvSpPr>
          <p:cNvPr id="583" name="Google Shape;583;p23"/>
          <p:cNvSpPr txBox="1"/>
          <p:nvPr/>
        </p:nvSpPr>
        <p:spPr>
          <a:xfrm>
            <a:off x="75044" y="3932506"/>
            <a:ext cx="12047037"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a 10% reduction in the rate of forest loss could save </a:t>
            </a:r>
            <a:r>
              <a:rPr lang="en-US" sz="3600" b="1" i="0" u="none" strike="noStrike" cap="none" dirty="0">
                <a:solidFill>
                  <a:srgbClr val="458A50"/>
                </a:solidFill>
                <a:latin typeface="Century Gothic"/>
                <a:ea typeface="Century Gothic"/>
                <a:cs typeface="Century Gothic"/>
                <a:sym typeface="Century Gothic"/>
              </a:rPr>
              <a:t>$12.28 million.</a:t>
            </a:r>
            <a:endParaRPr sz="1800" b="1" i="0" u="none" strike="noStrike" cap="none" dirty="0">
              <a:solidFill>
                <a:srgbClr val="458A50"/>
              </a:solidFill>
              <a:latin typeface="Century Gothic"/>
              <a:ea typeface="Century Gothic"/>
              <a:cs typeface="Century Gothic"/>
              <a:sym typeface="Century Gothic"/>
            </a:endParaRPr>
          </a:p>
        </p:txBody>
      </p:sp>
      <p:sp>
        <p:nvSpPr>
          <p:cNvPr id="584" name="Google Shape;584;p23"/>
          <p:cNvSpPr txBox="1"/>
          <p:nvPr/>
        </p:nvSpPr>
        <p:spPr>
          <a:xfrm>
            <a:off x="64793" y="4737285"/>
            <a:ext cx="12079358" cy="40011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Century Gothic"/>
                <a:ea typeface="Century Gothic"/>
                <a:cs typeface="Century Gothic"/>
                <a:sym typeface="Century Gothic"/>
              </a:rPr>
              <a:t>In a portion of the Rappahannock River watershed (VA), over 10 years (2015-2025):</a:t>
            </a:r>
            <a:endParaRPr sz="1400" b="0" i="0" u="none" strike="noStrike" cap="none">
              <a:solidFill>
                <a:srgbClr val="000000"/>
              </a:solidFill>
              <a:latin typeface="Arial"/>
              <a:ea typeface="Arial"/>
              <a:cs typeface="Arial"/>
              <a:sym typeface="Arial"/>
            </a:endParaRPr>
          </a:p>
        </p:txBody>
      </p:sp>
      <p:sp>
        <p:nvSpPr>
          <p:cNvPr id="585" name="Google Shape;585;p23"/>
          <p:cNvSpPr txBox="1"/>
          <p:nvPr/>
        </p:nvSpPr>
        <p:spPr>
          <a:xfrm>
            <a:off x="69919" y="5069156"/>
            <a:ext cx="12052161"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a 10% reduction in the rate of forest loss could save </a:t>
            </a:r>
            <a:r>
              <a:rPr lang="en-US" sz="3600" b="1" i="0" u="none" strike="noStrike" cap="none" dirty="0">
                <a:solidFill>
                  <a:srgbClr val="458A50"/>
                </a:solidFill>
                <a:latin typeface="Century Gothic"/>
                <a:ea typeface="Century Gothic"/>
                <a:cs typeface="Century Gothic"/>
                <a:sym typeface="Century Gothic"/>
              </a:rPr>
              <a:t>$125 million.</a:t>
            </a:r>
            <a:endParaRPr sz="1800" b="1" i="0" u="none" strike="noStrike" cap="none" dirty="0">
              <a:solidFill>
                <a:srgbClr val="458A50"/>
              </a:solidFill>
              <a:latin typeface="Century Gothic"/>
              <a:ea typeface="Century Gothic"/>
              <a:cs typeface="Century Gothic"/>
              <a:sym typeface="Century Gothic"/>
            </a:endParaRPr>
          </a:p>
        </p:txBody>
      </p:sp>
      <p:sp>
        <p:nvSpPr>
          <p:cNvPr id="586" name="Google Shape;586;p23"/>
          <p:cNvSpPr txBox="1"/>
          <p:nvPr/>
        </p:nvSpPr>
        <p:spPr>
          <a:xfrm>
            <a:off x="139839" y="755369"/>
            <a:ext cx="7583134" cy="1274155"/>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000000"/>
              </a:buClr>
              <a:buSzPts val="2000"/>
              <a:buFont typeface="Arial"/>
              <a:buNone/>
            </a:pPr>
            <a:r>
              <a:rPr lang="en-US" sz="2000" b="0" i="0" u="none" strike="noStrike" cap="none">
                <a:solidFill>
                  <a:srgbClr val="458A50"/>
                </a:solidFill>
                <a:latin typeface="Century Gothic"/>
                <a:ea typeface="Century Gothic"/>
                <a:cs typeface="Century Gothic"/>
                <a:sym typeface="Century Gothic"/>
              </a:rPr>
              <a:t>Forest conservation is the retention or protection of existing forests and the benefits they provide to communities.</a:t>
            </a:r>
            <a:r>
              <a:rPr lang="en-US" sz="2400" b="0" i="0" u="none" strike="noStrike" cap="none">
                <a:solidFill>
                  <a:srgbClr val="458A50"/>
                </a:solidFill>
                <a:latin typeface="Century Gothic"/>
                <a:ea typeface="Century Gothic"/>
                <a:cs typeface="Century Gothic"/>
                <a:sym typeface="Century Gothic"/>
              </a:rPr>
              <a:t> </a:t>
            </a:r>
            <a:r>
              <a:rPr lang="en-US" sz="2000" b="0" i="0" u="none" strike="noStrike" cap="none">
                <a:solidFill>
                  <a:schemeClr val="dk1"/>
                </a:solidFill>
                <a:latin typeface="Century Gothic"/>
                <a:ea typeface="Century Gothic"/>
                <a:cs typeface="Century Gothic"/>
                <a:sym typeface="Century Gothic"/>
              </a:rPr>
              <a:t>Retaining your tree canopy offsets future expenses.</a:t>
            </a:r>
            <a:endParaRPr sz="1400" b="0" i="0" u="none" strike="noStrike" cap="none">
              <a:solidFill>
                <a:schemeClr val="dk1"/>
              </a:solidFill>
              <a:latin typeface="Arial"/>
              <a:ea typeface="Arial"/>
              <a:cs typeface="Arial"/>
              <a:sym typeface="Arial"/>
            </a:endParaRPr>
          </a:p>
        </p:txBody>
      </p:sp>
      <p:pic>
        <p:nvPicPr>
          <p:cNvPr id="3" name="Picture 2" descr="People walking in a forest&#10;&#10;Description automatically generated with medium confidence">
            <a:extLst>
              <a:ext uri="{FF2B5EF4-FFF2-40B4-BE49-F238E27FC236}">
                <a16:creationId xmlns:a16="http://schemas.microsoft.com/office/drawing/2014/main" id="{42A1D008-B022-214E-88DA-D540EF949B23}"/>
              </a:ext>
            </a:extLst>
          </p:cNvPr>
          <p:cNvPicPr>
            <a:picLocks noChangeAspect="1"/>
          </p:cNvPicPr>
          <p:nvPr/>
        </p:nvPicPr>
        <p:blipFill rotWithShape="1">
          <a:blip r:embed="rId4"/>
          <a:srcRect t="3905" r="17346"/>
          <a:stretch/>
        </p:blipFill>
        <p:spPr>
          <a:xfrm>
            <a:off x="7722973" y="1782"/>
            <a:ext cx="4469027" cy="3463854"/>
          </a:xfrm>
          <a:prstGeom prst="rect">
            <a:avLst/>
          </a:prstGeom>
        </p:spPr>
      </p:pic>
      <p:grpSp>
        <p:nvGrpSpPr>
          <p:cNvPr id="17" name="Google Shape;130;p3">
            <a:extLst>
              <a:ext uri="{FF2B5EF4-FFF2-40B4-BE49-F238E27FC236}">
                <a16:creationId xmlns:a16="http://schemas.microsoft.com/office/drawing/2014/main" id="{DC818774-7798-CB4D-86FB-B97429963656}"/>
              </a:ext>
            </a:extLst>
          </p:cNvPr>
          <p:cNvGrpSpPr/>
          <p:nvPr/>
        </p:nvGrpSpPr>
        <p:grpSpPr>
          <a:xfrm>
            <a:off x="1" y="6258465"/>
            <a:ext cx="7954398" cy="369291"/>
            <a:chOff x="1" y="6258465"/>
            <a:chExt cx="9288278" cy="369291"/>
          </a:xfrm>
        </p:grpSpPr>
        <p:sp>
          <p:nvSpPr>
            <p:cNvPr id="18" name="Google Shape;131;p3">
              <a:extLst>
                <a:ext uri="{FF2B5EF4-FFF2-40B4-BE49-F238E27FC236}">
                  <a16:creationId xmlns:a16="http://schemas.microsoft.com/office/drawing/2014/main" id="{C05DEE48-EB33-344E-B72E-BA413D69E9FE}"/>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Enhancing Community Trees</a:t>
              </a:r>
              <a:endParaRPr sz="1400" b="0" i="0" u="none" strike="noStrike" cap="none" dirty="0">
                <a:solidFill>
                  <a:srgbClr val="000000"/>
                </a:solidFill>
                <a:latin typeface="Arial"/>
                <a:ea typeface="Arial"/>
                <a:cs typeface="Arial"/>
                <a:sym typeface="Arial"/>
              </a:endParaRPr>
            </a:p>
          </p:txBody>
        </p:sp>
        <p:sp>
          <p:nvSpPr>
            <p:cNvPr id="19" name="Google Shape;132;p3">
              <a:extLst>
                <a:ext uri="{FF2B5EF4-FFF2-40B4-BE49-F238E27FC236}">
                  <a16:creationId xmlns:a16="http://schemas.microsoft.com/office/drawing/2014/main" id="{6EB90F54-A24C-8246-8FEF-5FC1623BCF16}"/>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0" name="Google Shape;133;p3">
              <a:extLst>
                <a:ext uri="{FF2B5EF4-FFF2-40B4-BE49-F238E27FC236}">
                  <a16:creationId xmlns:a16="http://schemas.microsoft.com/office/drawing/2014/main" id="{A73A8CD8-A9CE-474F-A2A8-8C9298A87BD6}"/>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45985"/>
    </mc:Choice>
    <mc:Fallback xmlns="">
      <p:transition spd="slow" advTm="4598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7" name="Google Shape;597;p26" descr="A picture containing tree, outdoor, grass, plant&#10;&#10;Description automatically generated"/>
          <p:cNvPicPr preferRelativeResize="0"/>
          <p:nvPr/>
        </p:nvPicPr>
        <p:blipFill rotWithShape="1">
          <a:blip r:embed="rId3">
            <a:alphaModFix/>
          </a:blip>
          <a:srcRect/>
          <a:stretch/>
        </p:blipFill>
        <p:spPr>
          <a:xfrm>
            <a:off x="-1" y="2471941"/>
            <a:ext cx="5309293" cy="3539529"/>
          </a:xfrm>
          <a:prstGeom prst="rect">
            <a:avLst/>
          </a:prstGeom>
          <a:noFill/>
          <a:ln>
            <a:noFill/>
          </a:ln>
        </p:spPr>
      </p:pic>
      <p:sp>
        <p:nvSpPr>
          <p:cNvPr id="598" name="Google Shape;598;p26"/>
          <p:cNvSpPr/>
          <p:nvPr/>
        </p:nvSpPr>
        <p:spPr>
          <a:xfrm>
            <a:off x="0" y="186408"/>
            <a:ext cx="423278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99" name="Google Shape;599;p26"/>
          <p:cNvSpPr txBox="1">
            <a:spLocks noGrp="1"/>
          </p:cNvSpPr>
          <p:nvPr>
            <p:ph type="title"/>
          </p:nvPr>
        </p:nvSpPr>
        <p:spPr>
          <a:xfrm>
            <a:off x="112643" y="14748"/>
            <a:ext cx="4685600"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Incentives</a:t>
            </a:r>
            <a:endParaRPr/>
          </a:p>
        </p:txBody>
      </p:sp>
      <p:sp>
        <p:nvSpPr>
          <p:cNvPr id="600" name="Google Shape;600;p26"/>
          <p:cNvSpPr txBox="1">
            <a:spLocks noGrp="1"/>
          </p:cNvSpPr>
          <p:nvPr>
            <p:ph type="body" idx="1"/>
          </p:nvPr>
        </p:nvSpPr>
        <p:spPr>
          <a:xfrm>
            <a:off x="112642" y="1011929"/>
            <a:ext cx="12079358" cy="4834142"/>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rgbClr val="458A50"/>
              </a:buClr>
              <a:buSzPts val="2000"/>
              <a:buNone/>
            </a:pPr>
            <a:r>
              <a:rPr lang="en-US" sz="2000">
                <a:solidFill>
                  <a:srgbClr val="458A50"/>
                </a:solidFill>
              </a:rPr>
              <a:t>Incentives often garner more public support than punitive measures, making them an attractive option. </a:t>
            </a:r>
            <a:r>
              <a:rPr lang="en-US" sz="2000"/>
              <a:t>Learn more about conservation tools in Module 5.</a:t>
            </a:r>
            <a:endParaRPr sz="2000"/>
          </a:p>
        </p:txBody>
      </p:sp>
      <p:sp>
        <p:nvSpPr>
          <p:cNvPr id="601" name="Google Shape;601;p26"/>
          <p:cNvSpPr/>
          <p:nvPr/>
        </p:nvSpPr>
        <p:spPr>
          <a:xfrm>
            <a:off x="0" y="2009759"/>
            <a:ext cx="5309293" cy="546496"/>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Case study: Albemarle County, VA</a:t>
            </a:r>
            <a:endParaRPr sz="1400" b="0" i="0" u="none" strike="noStrike" cap="none">
              <a:solidFill>
                <a:srgbClr val="000000"/>
              </a:solidFill>
              <a:latin typeface="Arial"/>
              <a:ea typeface="Arial"/>
              <a:cs typeface="Arial"/>
              <a:sym typeface="Arial"/>
            </a:endParaRPr>
          </a:p>
        </p:txBody>
      </p:sp>
      <p:sp>
        <p:nvSpPr>
          <p:cNvPr id="602" name="Google Shape;602;p26"/>
          <p:cNvSpPr txBox="1"/>
          <p:nvPr/>
        </p:nvSpPr>
        <p:spPr>
          <a:xfrm>
            <a:off x="5585254" y="2556254"/>
            <a:ext cx="6396075" cy="341627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In the 1970s, Albemarle County’s Department of Planning and Community Development designated Rural Areas with growth restrictions to encourage conservation.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Since then, the County has implemented a use-value tax assessment program to reduce the property taxes for landowners in agriculture, forestry, and other open space uses. In addition, the Acquisition of Conservation Easements program allows landowners to sell conservation easements to public agencies, with low-income landowners qualifying for higher payments.</a:t>
            </a:r>
            <a:endParaRPr sz="1400" b="0" i="0" u="none" strike="noStrike" cap="none">
              <a:solidFill>
                <a:srgbClr val="000000"/>
              </a:solidFill>
              <a:latin typeface="Arial"/>
              <a:ea typeface="Arial"/>
              <a:cs typeface="Arial"/>
              <a:sym typeface="Arial"/>
            </a:endParaRPr>
          </a:p>
        </p:txBody>
      </p:sp>
      <p:grpSp>
        <p:nvGrpSpPr>
          <p:cNvPr id="12" name="Google Shape;130;p3">
            <a:extLst>
              <a:ext uri="{FF2B5EF4-FFF2-40B4-BE49-F238E27FC236}">
                <a16:creationId xmlns:a16="http://schemas.microsoft.com/office/drawing/2014/main" id="{E89370C9-BA40-2A40-8710-314F89285129}"/>
              </a:ext>
            </a:extLst>
          </p:cNvPr>
          <p:cNvGrpSpPr/>
          <p:nvPr/>
        </p:nvGrpSpPr>
        <p:grpSpPr>
          <a:xfrm>
            <a:off x="1" y="6258465"/>
            <a:ext cx="7954398" cy="369291"/>
            <a:chOff x="1" y="6258465"/>
            <a:chExt cx="9288278" cy="369291"/>
          </a:xfrm>
        </p:grpSpPr>
        <p:sp>
          <p:nvSpPr>
            <p:cNvPr id="13" name="Google Shape;131;p3">
              <a:extLst>
                <a:ext uri="{FF2B5EF4-FFF2-40B4-BE49-F238E27FC236}">
                  <a16:creationId xmlns:a16="http://schemas.microsoft.com/office/drawing/2014/main" id="{7C845F08-D058-6949-BDF3-885C9DC12F8E}"/>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Enhancing Community Trees</a:t>
              </a:r>
              <a:endParaRPr sz="1400" b="0" i="0" u="none" strike="noStrike" cap="none" dirty="0">
                <a:solidFill>
                  <a:srgbClr val="000000"/>
                </a:solidFill>
                <a:latin typeface="Arial"/>
                <a:ea typeface="Arial"/>
                <a:cs typeface="Arial"/>
                <a:sym typeface="Arial"/>
              </a:endParaRPr>
            </a:p>
          </p:txBody>
        </p:sp>
        <p:sp>
          <p:nvSpPr>
            <p:cNvPr id="14" name="Google Shape;132;p3">
              <a:extLst>
                <a:ext uri="{FF2B5EF4-FFF2-40B4-BE49-F238E27FC236}">
                  <a16:creationId xmlns:a16="http://schemas.microsoft.com/office/drawing/2014/main" id="{9C61FD65-8E2E-4347-89DD-0FE11C31E202}"/>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 name="Google Shape;133;p3">
              <a:extLst>
                <a:ext uri="{FF2B5EF4-FFF2-40B4-BE49-F238E27FC236}">
                  <a16:creationId xmlns:a16="http://schemas.microsoft.com/office/drawing/2014/main" id="{79A3A64B-BE67-7C4B-BE37-4E113EDC774D}"/>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40821"/>
    </mc:Choice>
    <mc:Fallback xmlns="">
      <p:transition spd="slow" advTm="40821"/>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2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13" name="Google Shape;613;p27"/>
          <p:cNvSpPr txBox="1">
            <a:spLocks noGrp="1"/>
          </p:cNvSpPr>
          <p:nvPr>
            <p:ph type="body" idx="1"/>
          </p:nvPr>
        </p:nvSpPr>
        <p:spPr>
          <a:xfrm>
            <a:off x="2542478" y="969813"/>
            <a:ext cx="9505360" cy="5846071"/>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110000"/>
              </a:lnSpc>
              <a:spcBef>
                <a:spcPts val="0"/>
              </a:spcBef>
              <a:spcAft>
                <a:spcPts val="0"/>
              </a:spcAft>
              <a:buClr>
                <a:schemeClr val="dk1"/>
              </a:buClr>
              <a:buSzPct val="100000"/>
              <a:buNone/>
            </a:pPr>
            <a:r>
              <a:rPr lang="en-US" b="1" dirty="0"/>
              <a:t>Establish a tree canopy goal for your community. </a:t>
            </a:r>
            <a:r>
              <a:rPr lang="en-US" dirty="0"/>
              <a:t>Engaging residents in creating and implementing a plan inspires them to be better stewards of their community.</a:t>
            </a:r>
            <a:endParaRPr b="1" dirty="0"/>
          </a:p>
          <a:p>
            <a:pPr marL="0" lvl="0" indent="0" algn="l" rtl="0">
              <a:lnSpc>
                <a:spcPct val="120000"/>
              </a:lnSpc>
              <a:spcBef>
                <a:spcPts val="1000"/>
              </a:spcBef>
              <a:spcAft>
                <a:spcPts val="0"/>
              </a:spcAft>
              <a:buClr>
                <a:schemeClr val="dk1"/>
              </a:buClr>
              <a:buSzPct val="100000"/>
              <a:buNone/>
            </a:pPr>
            <a:endParaRPr b="1" dirty="0"/>
          </a:p>
          <a:p>
            <a:pPr marL="0" lvl="0" indent="0" algn="l" rtl="0">
              <a:lnSpc>
                <a:spcPct val="120000"/>
              </a:lnSpc>
              <a:spcBef>
                <a:spcPts val="1000"/>
              </a:spcBef>
              <a:spcAft>
                <a:spcPts val="0"/>
              </a:spcAft>
              <a:buSzPct val="100000"/>
              <a:buNone/>
            </a:pPr>
            <a:r>
              <a:rPr lang="en-US" b="1" dirty="0"/>
              <a:t>Explore and diversify funding opportunities</a:t>
            </a:r>
            <a:r>
              <a:rPr lang="en-US" dirty="0"/>
              <a:t>, like state and federal grants, stormwater management fees, and parks and recreation department funds, to ensure continuous funding to meet your community’s tree goals.</a:t>
            </a:r>
          </a:p>
          <a:p>
            <a:pPr marL="0" lvl="0" indent="0" algn="l" rtl="0">
              <a:lnSpc>
                <a:spcPct val="120000"/>
              </a:lnSpc>
              <a:spcBef>
                <a:spcPts val="1000"/>
              </a:spcBef>
              <a:spcAft>
                <a:spcPts val="0"/>
              </a:spcAft>
              <a:buSzPct val="100000"/>
              <a:buNone/>
            </a:pPr>
            <a:endParaRPr lang="en-US" dirty="0"/>
          </a:p>
          <a:p>
            <a:pPr marL="0" lvl="0" indent="0">
              <a:buSzPct val="100000"/>
              <a:buNone/>
            </a:pPr>
            <a:r>
              <a:rPr lang="en-US" b="1" dirty="0"/>
              <a:t>Update local codes, ordinances, plans, and standards </a:t>
            </a:r>
            <a:r>
              <a:rPr lang="en-US" dirty="0"/>
              <a:t>to encourage best practices for tree planting, maintenance, and conservation.</a:t>
            </a:r>
            <a:endParaRPr dirty="0"/>
          </a:p>
          <a:p>
            <a:pPr marL="0" lvl="0" indent="0" algn="l" rtl="0">
              <a:lnSpc>
                <a:spcPct val="120000"/>
              </a:lnSpc>
              <a:spcBef>
                <a:spcPts val="1000"/>
              </a:spcBef>
              <a:spcAft>
                <a:spcPts val="0"/>
              </a:spcAft>
              <a:buClr>
                <a:schemeClr val="dk1"/>
              </a:buClr>
              <a:buSzPct val="100000"/>
              <a:buNone/>
            </a:pPr>
            <a:endParaRPr dirty="0"/>
          </a:p>
          <a:p>
            <a:pPr marL="0" lvl="0" indent="0" algn="l" rtl="0">
              <a:lnSpc>
                <a:spcPct val="120000"/>
              </a:lnSpc>
              <a:spcBef>
                <a:spcPts val="1000"/>
              </a:spcBef>
              <a:spcAft>
                <a:spcPts val="0"/>
              </a:spcAft>
              <a:buClr>
                <a:schemeClr val="dk1"/>
              </a:buClr>
              <a:buSzPct val="100000"/>
              <a:buNone/>
            </a:pPr>
            <a:r>
              <a:rPr lang="en-US" b="1" dirty="0"/>
              <a:t>Get residents involved!</a:t>
            </a:r>
            <a:r>
              <a:rPr lang="en-US" dirty="0"/>
              <a:t> Use internship programs to supplement staff on planting projects, support active </a:t>
            </a:r>
            <a:r>
              <a:rPr lang="en-US" dirty="0">
                <a:hlinkClick r:id="rId3"/>
              </a:rPr>
              <a:t>tree commissions</a:t>
            </a:r>
            <a:r>
              <a:rPr lang="en-US" dirty="0"/>
              <a:t> or boards, and explore opportunities to involve schools in stewardship activities. </a:t>
            </a:r>
            <a:endParaRPr dirty="0"/>
          </a:p>
        </p:txBody>
      </p:sp>
      <p:sp>
        <p:nvSpPr>
          <p:cNvPr id="614" name="Google Shape;614;p27"/>
          <p:cNvSpPr txBox="1">
            <a:spLocks noGrp="1"/>
          </p:cNvSpPr>
          <p:nvPr>
            <p:ph type="title"/>
          </p:nvPr>
        </p:nvSpPr>
        <p:spPr>
          <a:xfrm>
            <a:off x="112642" y="0"/>
            <a:ext cx="4678814"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What You Can Do</a:t>
            </a:r>
            <a:endParaRPr/>
          </a:p>
        </p:txBody>
      </p:sp>
      <p:pic>
        <p:nvPicPr>
          <p:cNvPr id="615" name="Google Shape;615;p27"/>
          <p:cNvPicPr preferRelativeResize="0"/>
          <p:nvPr/>
        </p:nvPicPr>
        <p:blipFill rotWithShape="1">
          <a:blip r:embed="rId4">
            <a:alphaModFix/>
          </a:blip>
          <a:srcRect/>
          <a:stretch/>
        </p:blipFill>
        <p:spPr>
          <a:xfrm>
            <a:off x="9657" y="120742"/>
            <a:ext cx="2476500" cy="2476500"/>
          </a:xfrm>
          <a:prstGeom prst="rect">
            <a:avLst/>
          </a:prstGeom>
          <a:noFill/>
          <a:ln>
            <a:noFill/>
          </a:ln>
        </p:spPr>
      </p:pic>
      <p:pic>
        <p:nvPicPr>
          <p:cNvPr id="616" name="Google Shape;616;p27"/>
          <p:cNvPicPr preferRelativeResize="0"/>
          <p:nvPr/>
        </p:nvPicPr>
        <p:blipFill rotWithShape="1">
          <a:blip r:embed="rId5">
            <a:alphaModFix/>
          </a:blip>
          <a:srcRect/>
          <a:stretch/>
        </p:blipFill>
        <p:spPr>
          <a:xfrm>
            <a:off x="41824" y="1833687"/>
            <a:ext cx="2476500" cy="2476500"/>
          </a:xfrm>
          <a:prstGeom prst="rect">
            <a:avLst/>
          </a:prstGeom>
          <a:noFill/>
          <a:ln>
            <a:noFill/>
          </a:ln>
        </p:spPr>
      </p:pic>
      <p:pic>
        <p:nvPicPr>
          <p:cNvPr id="3" name="Graphic 2">
            <a:extLst>
              <a:ext uri="{FF2B5EF4-FFF2-40B4-BE49-F238E27FC236}">
                <a16:creationId xmlns:a16="http://schemas.microsoft.com/office/drawing/2014/main" id="{410D1513-59E2-E846-BCC0-9E76D8F2773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8300" y="4234690"/>
            <a:ext cx="1349789" cy="1044480"/>
          </a:xfrm>
          <a:prstGeom prst="rect">
            <a:avLst/>
          </a:prstGeom>
        </p:spPr>
      </p:pic>
      <p:pic>
        <p:nvPicPr>
          <p:cNvPr id="2" name="Picture 1">
            <a:extLst>
              <a:ext uri="{FF2B5EF4-FFF2-40B4-BE49-F238E27FC236}">
                <a16:creationId xmlns:a16="http://schemas.microsoft.com/office/drawing/2014/main" id="{7E1D393A-F4E1-A4DC-1398-1FD6B55A00DD}"/>
              </a:ext>
            </a:extLst>
          </p:cNvPr>
          <p:cNvPicPr>
            <a:picLocks noChangeAspect="1"/>
          </p:cNvPicPr>
          <p:nvPr/>
        </p:nvPicPr>
        <p:blipFill>
          <a:blip r:embed="rId8"/>
          <a:stretch>
            <a:fillRect/>
          </a:stretch>
        </p:blipFill>
        <p:spPr>
          <a:xfrm>
            <a:off x="466878" y="5619810"/>
            <a:ext cx="1364960" cy="108691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0907"/>
    </mc:Choice>
    <mc:Fallback xmlns="">
      <p:transition spd="slow" advTm="6090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28"/>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4" name="Google Shape;624;p28"/>
          <p:cNvSpPr txBox="1">
            <a:spLocks noGrp="1"/>
          </p:cNvSpPr>
          <p:nvPr>
            <p:ph type="title"/>
          </p:nvPr>
        </p:nvSpPr>
        <p:spPr>
          <a:xfrm>
            <a:off x="112642" y="0"/>
            <a:ext cx="465706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To Learn More</a:t>
            </a:r>
            <a:endParaRPr/>
          </a:p>
        </p:txBody>
      </p:sp>
      <p:sp>
        <p:nvSpPr>
          <p:cNvPr id="625" name="Google Shape;625;p28"/>
          <p:cNvSpPr txBox="1">
            <a:spLocks noGrp="1"/>
          </p:cNvSpPr>
          <p:nvPr>
            <p:ph type="body" idx="1"/>
          </p:nvPr>
        </p:nvSpPr>
        <p:spPr>
          <a:xfrm>
            <a:off x="112643" y="704502"/>
            <a:ext cx="12079358" cy="6063558"/>
          </a:xfrm>
          <a:prstGeom prst="rect">
            <a:avLst/>
          </a:prstGeom>
          <a:noFill/>
          <a:ln>
            <a:noFill/>
          </a:ln>
        </p:spPr>
        <p:txBody>
          <a:bodyPr spcFirstLastPara="1" wrap="square" lIns="91425" tIns="45700" rIns="91425" bIns="45700" anchor="t" anchorCtr="0">
            <a:noAutofit/>
          </a:bodyPr>
          <a:lstStyle/>
          <a:p>
            <a:pPr marL="228600" lvl="0" indent="-228600" algn="l" rtl="0">
              <a:lnSpc>
                <a:spcPct val="120000"/>
              </a:lnSpc>
              <a:spcBef>
                <a:spcPts val="1000"/>
              </a:spcBef>
              <a:spcAft>
                <a:spcPts val="0"/>
              </a:spcAft>
              <a:buSzPts val="2000"/>
              <a:buChar char="•"/>
            </a:pPr>
            <a:r>
              <a:rPr lang="en-US" sz="2000" u="sng" dirty="0">
                <a:solidFill>
                  <a:schemeClr val="dk2"/>
                </a:solidFill>
                <a:hlinkClick r:id="rId3">
                  <a:extLst>
                    <a:ext uri="{A12FA001-AC4F-418D-AE19-62706E023703}">
                      <ahyp:hlinkClr xmlns:ahyp="http://schemas.microsoft.com/office/drawing/2018/hyperlinkcolor" val="tx"/>
                    </a:ext>
                  </a:extLst>
                </a:hlinkClick>
              </a:rPr>
              <a:t>Chesapeake Tree Canopy Network</a:t>
            </a:r>
            <a:endParaRPr sz="2000" dirty="0"/>
          </a:p>
          <a:p>
            <a:pPr marL="685800" lvl="1" indent="-228600" algn="l" rtl="0">
              <a:lnSpc>
                <a:spcPct val="120000"/>
              </a:lnSpc>
              <a:spcBef>
                <a:spcPts val="0"/>
              </a:spcBef>
              <a:spcAft>
                <a:spcPts val="0"/>
              </a:spcAft>
              <a:buSzPts val="1800"/>
              <a:buChar char="•"/>
            </a:pPr>
            <a:r>
              <a:rPr lang="en-US" sz="1800" dirty="0"/>
              <a:t>Connect with resources, stories, and best practices to understand, expand, and maintain your canopy</a:t>
            </a:r>
            <a:endParaRPr dirty="0"/>
          </a:p>
          <a:p>
            <a:pPr marL="228600" lvl="0" indent="-228600" algn="l" rtl="0">
              <a:lnSpc>
                <a:spcPct val="120000"/>
              </a:lnSpc>
              <a:spcBef>
                <a:spcPts val="0"/>
              </a:spcBef>
              <a:spcAft>
                <a:spcPts val="0"/>
              </a:spcAft>
              <a:buClr>
                <a:schemeClr val="dk1"/>
              </a:buClr>
              <a:buSzPts val="2000"/>
              <a:buChar char="•"/>
            </a:pPr>
            <a:r>
              <a:rPr lang="en-US" sz="2000" u="sng" dirty="0">
                <a:solidFill>
                  <a:schemeClr val="hlink"/>
                </a:solidFill>
                <a:hlinkClick r:id="rId4"/>
              </a:rPr>
              <a:t>Chesapeake Riparian Forest Buffer Network</a:t>
            </a:r>
            <a:endParaRPr sz="2000" dirty="0"/>
          </a:p>
          <a:p>
            <a:pPr marL="685800" lvl="1" indent="-228600" algn="l" rtl="0">
              <a:lnSpc>
                <a:spcPct val="120000"/>
              </a:lnSpc>
              <a:spcBef>
                <a:spcPts val="500"/>
              </a:spcBef>
              <a:spcAft>
                <a:spcPts val="0"/>
              </a:spcAft>
              <a:buClr>
                <a:schemeClr val="dk1"/>
              </a:buClr>
              <a:buSzPts val="1800"/>
              <a:buChar char="•"/>
            </a:pPr>
            <a:r>
              <a:rPr lang="en-US" sz="1800" dirty="0"/>
              <a:t>Learn about building a forest buffer program, including funding resources</a:t>
            </a:r>
            <a:endParaRPr dirty="0"/>
          </a:p>
          <a:p>
            <a:pPr marL="228600" lvl="0" indent="-228600" algn="l" rtl="0">
              <a:lnSpc>
                <a:spcPct val="120000"/>
              </a:lnSpc>
              <a:spcBef>
                <a:spcPts val="1000"/>
              </a:spcBef>
              <a:spcAft>
                <a:spcPts val="0"/>
              </a:spcAft>
              <a:buSzPts val="2000"/>
              <a:buChar char="•"/>
            </a:pPr>
            <a:r>
              <a:rPr lang="en-US" sz="2000" dirty="0"/>
              <a:t>Vibrant Cities Lab’s </a:t>
            </a:r>
            <a:r>
              <a:rPr lang="en-US" sz="2000" u="sng" dirty="0">
                <a:solidFill>
                  <a:schemeClr val="hlink"/>
                </a:solidFill>
                <a:hlinkClick r:id="rId5"/>
              </a:rPr>
              <a:t>Urban Forestry Toolkit</a:t>
            </a:r>
            <a:endParaRPr sz="2000" dirty="0"/>
          </a:p>
          <a:p>
            <a:pPr marL="685800" lvl="1" indent="-228600" algn="l" rtl="0">
              <a:lnSpc>
                <a:spcPct val="120000"/>
              </a:lnSpc>
              <a:spcBef>
                <a:spcPts val="500"/>
              </a:spcBef>
              <a:spcAft>
                <a:spcPts val="0"/>
              </a:spcAft>
              <a:buSzPts val="1800"/>
              <a:buChar char="•"/>
            </a:pPr>
            <a:r>
              <a:rPr lang="en-US" sz="1800" dirty="0"/>
              <a:t>Explore step-by-step instructions, tools, and methods for enhancing urban tree canopy cover</a:t>
            </a:r>
            <a:endParaRPr sz="1800" dirty="0"/>
          </a:p>
          <a:p>
            <a:pPr marL="228600" lvl="0" indent="-228600" algn="l" rtl="0">
              <a:lnSpc>
                <a:spcPct val="120000"/>
              </a:lnSpc>
              <a:spcBef>
                <a:spcPts val="1000"/>
              </a:spcBef>
              <a:spcAft>
                <a:spcPts val="0"/>
              </a:spcAft>
              <a:buClr>
                <a:schemeClr val="dk1"/>
              </a:buClr>
              <a:buSzPts val="2000"/>
              <a:buChar char="•"/>
            </a:pPr>
            <a:r>
              <a:rPr lang="en-US" sz="2000" u="sng" dirty="0">
                <a:solidFill>
                  <a:schemeClr val="hlink"/>
                </a:solidFill>
                <a:hlinkClick r:id="rId6"/>
              </a:rPr>
              <a:t>Financing Urban Tree Canopy Programs Guide</a:t>
            </a:r>
            <a:r>
              <a:rPr lang="en-US" sz="2000" dirty="0"/>
              <a:t> and </a:t>
            </a:r>
            <a:r>
              <a:rPr lang="en-US" sz="2000" u="sng" dirty="0">
                <a:solidFill>
                  <a:schemeClr val="hlink"/>
                </a:solidFill>
                <a:hlinkClick r:id="rId7"/>
              </a:rPr>
              <a:t>Online Course</a:t>
            </a:r>
            <a:endParaRPr sz="2000" dirty="0"/>
          </a:p>
          <a:p>
            <a:pPr marL="685800" lvl="1" indent="-228600" algn="l" rtl="0">
              <a:lnSpc>
                <a:spcPct val="120000"/>
              </a:lnSpc>
              <a:spcBef>
                <a:spcPts val="500"/>
              </a:spcBef>
              <a:spcAft>
                <a:spcPts val="0"/>
              </a:spcAft>
              <a:buClr>
                <a:schemeClr val="dk1"/>
              </a:buClr>
              <a:buSzPts val="1800"/>
              <a:buChar char="•"/>
            </a:pPr>
            <a:r>
              <a:rPr lang="en-US" sz="1800" dirty="0"/>
              <a:t>Find practical strategies for funding municipal urban tree canopy programs and enroll in a course based on the guide</a:t>
            </a:r>
            <a:endParaRPr sz="1800" dirty="0"/>
          </a:p>
          <a:p>
            <a:pPr marL="228600" lvl="0" indent="-228600" algn="l" rtl="0">
              <a:lnSpc>
                <a:spcPct val="120000"/>
              </a:lnSpc>
              <a:spcBef>
                <a:spcPts val="1000"/>
              </a:spcBef>
              <a:spcAft>
                <a:spcPts val="0"/>
              </a:spcAft>
              <a:buClr>
                <a:schemeClr val="dk1"/>
              </a:buClr>
              <a:buSzPts val="2000"/>
              <a:buChar char="•"/>
            </a:pPr>
            <a:r>
              <a:rPr lang="en-US" sz="2000" dirty="0"/>
              <a:t>Center for Watershed Protection’s </a:t>
            </a:r>
            <a:r>
              <a:rPr lang="en-US" sz="2000" u="sng" dirty="0">
                <a:solidFill>
                  <a:schemeClr val="hlink"/>
                </a:solidFill>
                <a:hlinkClick r:id="rId8"/>
              </a:rPr>
              <a:t>Making Your Community Forest-Friendly Worksheet</a:t>
            </a:r>
            <a:endParaRPr sz="2000" dirty="0"/>
          </a:p>
          <a:p>
            <a:pPr marL="685800" lvl="1" indent="-228600" algn="l" rtl="0">
              <a:lnSpc>
                <a:spcPct val="120000"/>
              </a:lnSpc>
              <a:spcBef>
                <a:spcPts val="500"/>
              </a:spcBef>
              <a:spcAft>
                <a:spcPts val="0"/>
              </a:spcAft>
              <a:buClr>
                <a:schemeClr val="dk1"/>
              </a:buClr>
              <a:buSzPts val="1800"/>
              <a:buChar char="•"/>
            </a:pPr>
            <a:r>
              <a:rPr lang="en-US" sz="1800" dirty="0"/>
              <a:t>Use this checklist to review your local development regulations and see where you can make improvements</a:t>
            </a:r>
          </a:p>
          <a:p>
            <a:pPr marL="228600" indent="-228600">
              <a:spcBef>
                <a:spcPts val="500"/>
              </a:spcBef>
              <a:buSzPts val="1800"/>
            </a:pPr>
            <a:r>
              <a:rPr lang="en-US" sz="2000" dirty="0">
                <a:hlinkClick r:id="rId9"/>
              </a:rPr>
              <a:t>Trees and Schools: Growing the Connection</a:t>
            </a:r>
            <a:endParaRPr lang="en-US" sz="2000" dirty="0"/>
          </a:p>
          <a:p>
            <a:pPr marL="685800" lvl="1" indent="-228600">
              <a:buSzPts val="1800"/>
            </a:pPr>
            <a:r>
              <a:rPr lang="en-US" sz="1800" dirty="0"/>
              <a:t>Explore resources that connect students, schools, and trees</a:t>
            </a:r>
            <a:endParaRPr sz="1800" dirty="0"/>
          </a:p>
        </p:txBody>
      </p:sp>
    </p:spTree>
  </p:cSld>
  <p:clrMapOvr>
    <a:masterClrMapping/>
  </p:clrMapOvr>
  <mc:AlternateContent xmlns:mc="http://schemas.openxmlformats.org/markup-compatibility/2006" xmlns:p14="http://schemas.microsoft.com/office/powerpoint/2010/main">
    <mc:Choice Requires="p14">
      <p:transition spd="slow" p14:dur="2000" advTm="46127"/>
    </mc:Choice>
    <mc:Fallback xmlns="">
      <p:transition spd="slow" advTm="46127"/>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3"/>
          <p:cNvSpPr/>
          <p:nvPr/>
        </p:nvSpPr>
        <p:spPr>
          <a:xfrm>
            <a:off x="7408372" y="7555"/>
            <a:ext cx="4783627" cy="6850445"/>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8" name="Google Shape;128;p3"/>
          <p:cNvSpPr txBox="1"/>
          <p:nvPr/>
        </p:nvSpPr>
        <p:spPr>
          <a:xfrm>
            <a:off x="357172" y="1213442"/>
            <a:ext cx="6449982" cy="4413711"/>
          </a:xfrm>
          <a:prstGeom prst="rect">
            <a:avLst/>
          </a:prstGeom>
          <a:noFill/>
          <a:ln>
            <a:noFill/>
          </a:ln>
        </p:spPr>
        <p:txBody>
          <a:bodyPr spcFirstLastPara="1" wrap="square" lIns="91425" tIns="45700" rIns="91425" bIns="45700" anchor="t" anchorCtr="0">
            <a:normAutofit/>
          </a:bodyPr>
          <a:lstStyle/>
          <a:p>
            <a:pPr algn="l" rtl="0">
              <a:spcBef>
                <a:spcPts val="0"/>
              </a:spcBef>
              <a:spcAft>
                <a:spcPts val="0"/>
              </a:spcAft>
            </a:pPr>
            <a:r>
              <a:rPr lang="en-US" sz="2000" b="0" i="0" u="none" strike="noStrike" dirty="0">
                <a:solidFill>
                  <a:srgbClr val="262626"/>
                </a:solidFill>
                <a:effectLst/>
                <a:latin typeface="Century Gothic" panose="020B0502020202020204" pitchFamily="34" charset="0"/>
              </a:rPr>
              <a:t>As a local leader, your decisions set the course for your community. Your actions determine the health and vitality of your jurisdiction, as well as that of your local waterways and the Chesapeake Bay. You can achieve win-win outcomes by prioritizing local economic development, infrastructure resiliency, public health, and education while also protecting your environment.</a:t>
            </a:r>
            <a:endParaRPr lang="en-US" sz="2000" b="0" i="0" u="none" strike="noStrike" dirty="0">
              <a:solidFill>
                <a:srgbClr val="000000"/>
              </a:solidFill>
              <a:effectLst/>
            </a:endParaRPr>
          </a:p>
          <a:p>
            <a:pPr algn="l" rtl="0">
              <a:spcBef>
                <a:spcPts val="0"/>
              </a:spcBef>
              <a:spcAft>
                <a:spcPts val="0"/>
              </a:spcAft>
            </a:pPr>
            <a:br>
              <a:rPr lang="en-US" sz="2000" b="0" i="0" u="none" strike="noStrike" dirty="0">
                <a:solidFill>
                  <a:srgbClr val="000000"/>
                </a:solidFill>
                <a:effectLst/>
              </a:rPr>
            </a:br>
            <a:r>
              <a:rPr lang="en-US" sz="2000" b="0" i="0" u="none" strike="noStrike" dirty="0">
                <a:solidFill>
                  <a:srgbClr val="262626"/>
                </a:solidFill>
                <a:effectLst/>
                <a:latin typeface="Century Gothic" panose="020B0502020202020204" pitchFamily="34" charset="0"/>
              </a:rPr>
              <a:t>This module is one in a series created by the Chesapeake Bay Program to support and inform decision making by local officials. We encourage you to examine the full suite of modules listed on the next slide.</a:t>
            </a:r>
            <a:endParaRPr sz="1800" b="0" i="0" u="none" strike="noStrike" cap="none" dirty="0">
              <a:solidFill>
                <a:srgbClr val="000000"/>
              </a:solidFill>
              <a:latin typeface="Arial"/>
              <a:ea typeface="Arial"/>
              <a:cs typeface="Arial"/>
              <a:sym typeface="Arial"/>
            </a:endParaRPr>
          </a:p>
        </p:txBody>
      </p:sp>
      <p:sp>
        <p:nvSpPr>
          <p:cNvPr id="129" name="Google Shape;129;p3"/>
          <p:cNvSpPr/>
          <p:nvPr/>
        </p:nvSpPr>
        <p:spPr>
          <a:xfrm>
            <a:off x="-1" y="158531"/>
            <a:ext cx="599150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3"/>
          <p:cNvSpPr txBox="1">
            <a:spLocks noGrp="1"/>
          </p:cNvSpPr>
          <p:nvPr>
            <p:ph type="title"/>
          </p:nvPr>
        </p:nvSpPr>
        <p:spPr>
          <a:xfrm>
            <a:off x="104492" y="-22130"/>
            <a:ext cx="5991507" cy="8764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 Guide For Local Governments</a:t>
            </a:r>
            <a:endParaRPr/>
          </a:p>
        </p:txBody>
      </p:sp>
      <p:grpSp>
        <p:nvGrpSpPr>
          <p:cNvPr id="131" name="Google Shape;131;p3"/>
          <p:cNvGrpSpPr/>
          <p:nvPr/>
        </p:nvGrpSpPr>
        <p:grpSpPr>
          <a:xfrm>
            <a:off x="9023896" y="2722285"/>
            <a:ext cx="2673827" cy="3053918"/>
            <a:chOff x="8692212" y="3386187"/>
            <a:chExt cx="3393903" cy="3049146"/>
          </a:xfrm>
        </p:grpSpPr>
        <p:sp>
          <p:nvSpPr>
            <p:cNvPr id="132" name="Google Shape;132;p3"/>
            <p:cNvSpPr txBox="1"/>
            <p:nvPr/>
          </p:nvSpPr>
          <p:spPr>
            <a:xfrm>
              <a:off x="8692213" y="6097348"/>
              <a:ext cx="1834978" cy="3379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a:solidFill>
                    <a:schemeClr val="lt1"/>
                  </a:solidFill>
                  <a:latin typeface="Century Gothic"/>
                  <a:ea typeface="Century Gothic"/>
                  <a:cs typeface="Century Gothic"/>
                  <a:sym typeface="Century Gothic"/>
                </a:rPr>
                <a:t>Education</a:t>
              </a:r>
              <a:endParaRPr sz="1600" b="0" i="0" u="none" strike="noStrike" cap="none">
                <a:solidFill>
                  <a:srgbClr val="000000"/>
                </a:solidFill>
                <a:latin typeface="Arial"/>
                <a:ea typeface="Arial"/>
                <a:cs typeface="Arial"/>
                <a:sym typeface="Arial"/>
              </a:endParaRPr>
            </a:p>
          </p:txBody>
        </p:sp>
        <p:sp>
          <p:nvSpPr>
            <p:cNvPr id="133" name="Google Shape;133;p3"/>
            <p:cNvSpPr txBox="1"/>
            <p:nvPr/>
          </p:nvSpPr>
          <p:spPr>
            <a:xfrm>
              <a:off x="8692212" y="3386187"/>
              <a:ext cx="3258161" cy="3379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Century Gothic"/>
                  <a:ea typeface="Century Gothic"/>
                  <a:cs typeface="Century Gothic"/>
                  <a:sym typeface="Century Gothic"/>
                </a:rPr>
                <a:t>Economic Development</a:t>
              </a:r>
              <a:endParaRPr sz="1600" b="0" i="0" u="none" strike="noStrike" cap="none" dirty="0">
                <a:solidFill>
                  <a:srgbClr val="000000"/>
                </a:solidFill>
                <a:latin typeface="Arial"/>
                <a:ea typeface="Arial"/>
                <a:cs typeface="Arial"/>
                <a:sym typeface="Arial"/>
              </a:endParaRPr>
            </a:p>
          </p:txBody>
        </p:sp>
        <p:sp>
          <p:nvSpPr>
            <p:cNvPr id="134" name="Google Shape;134;p3"/>
            <p:cNvSpPr txBox="1"/>
            <p:nvPr/>
          </p:nvSpPr>
          <p:spPr>
            <a:xfrm>
              <a:off x="8692212" y="4347452"/>
              <a:ext cx="3393903" cy="33798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Century Gothic"/>
                  <a:ea typeface="Century Gothic"/>
                  <a:cs typeface="Century Gothic"/>
                  <a:sym typeface="Century Gothic"/>
                </a:rPr>
                <a:t>Public Health &amp; Safety</a:t>
              </a:r>
              <a:endParaRPr sz="1600" b="0" i="0" u="none" strike="noStrike" cap="none" dirty="0">
                <a:solidFill>
                  <a:srgbClr val="000000"/>
                </a:solidFill>
                <a:latin typeface="Arial"/>
                <a:ea typeface="Arial"/>
                <a:cs typeface="Arial"/>
                <a:sym typeface="Arial"/>
              </a:endParaRPr>
            </a:p>
          </p:txBody>
        </p:sp>
        <p:sp>
          <p:nvSpPr>
            <p:cNvPr id="135" name="Google Shape;135;p3"/>
            <p:cNvSpPr txBox="1"/>
            <p:nvPr/>
          </p:nvSpPr>
          <p:spPr>
            <a:xfrm>
              <a:off x="8692213" y="5076415"/>
              <a:ext cx="3393902" cy="5838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Century Gothic"/>
                  <a:ea typeface="Century Gothic"/>
                  <a:cs typeface="Century Gothic"/>
                  <a:sym typeface="Century Gothic"/>
                </a:rPr>
                <a:t>Infrastructure Maintenance &amp; Finance</a:t>
              </a:r>
              <a:endParaRPr sz="1600" b="0" i="0" u="none" strike="noStrike" cap="none" dirty="0">
                <a:solidFill>
                  <a:srgbClr val="000000"/>
                </a:solidFill>
                <a:latin typeface="Arial"/>
                <a:ea typeface="Arial"/>
                <a:cs typeface="Arial"/>
                <a:sym typeface="Arial"/>
              </a:endParaRPr>
            </a:p>
          </p:txBody>
        </p:sp>
      </p:grpSp>
      <p:sp>
        <p:nvSpPr>
          <p:cNvPr id="136" name="Google Shape;136;p3"/>
          <p:cNvSpPr txBox="1"/>
          <p:nvPr/>
        </p:nvSpPr>
        <p:spPr>
          <a:xfrm>
            <a:off x="8252762" y="829361"/>
            <a:ext cx="3094452"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600" b="0" i="0" u="none" strike="noStrike" cap="none" dirty="0">
                <a:solidFill>
                  <a:schemeClr val="lt1"/>
                </a:solidFill>
                <a:latin typeface="Century Gothic"/>
                <a:ea typeface="Century Gothic"/>
                <a:cs typeface="Century Gothic"/>
                <a:sym typeface="Century Gothic"/>
              </a:rPr>
              <a:t>To help local government representatives better understand how the information in the modules aligns with their priorities, look for these icons:</a:t>
            </a:r>
            <a:endParaRPr sz="1600" b="0" i="0" u="none" strike="noStrike" cap="none" dirty="0">
              <a:solidFill>
                <a:srgbClr val="000000"/>
              </a:solidFill>
              <a:latin typeface="Arial"/>
              <a:ea typeface="Arial"/>
              <a:cs typeface="Arial"/>
              <a:sym typeface="Arial"/>
            </a:endParaRPr>
          </a:p>
        </p:txBody>
      </p:sp>
      <p:pic>
        <p:nvPicPr>
          <p:cNvPr id="137" name="Google Shape;137;p3"/>
          <p:cNvPicPr preferRelativeResize="0"/>
          <p:nvPr/>
        </p:nvPicPr>
        <p:blipFill rotWithShape="1">
          <a:blip r:embed="rId3">
            <a:alphaModFix/>
          </a:blip>
          <a:srcRect/>
          <a:stretch/>
        </p:blipFill>
        <p:spPr>
          <a:xfrm>
            <a:off x="8252762" y="2743337"/>
            <a:ext cx="610299" cy="610299"/>
          </a:xfrm>
          <a:prstGeom prst="rect">
            <a:avLst/>
          </a:prstGeom>
          <a:noFill/>
          <a:ln>
            <a:noFill/>
          </a:ln>
        </p:spPr>
      </p:pic>
      <p:pic>
        <p:nvPicPr>
          <p:cNvPr id="138" name="Google Shape;138;p3"/>
          <p:cNvPicPr preferRelativeResize="0"/>
          <p:nvPr/>
        </p:nvPicPr>
        <p:blipFill rotWithShape="1">
          <a:blip r:embed="rId4">
            <a:alphaModFix/>
          </a:blip>
          <a:srcRect/>
          <a:stretch/>
        </p:blipFill>
        <p:spPr>
          <a:xfrm>
            <a:off x="8252762" y="3596032"/>
            <a:ext cx="610299" cy="610299"/>
          </a:xfrm>
          <a:prstGeom prst="rect">
            <a:avLst/>
          </a:prstGeom>
          <a:noFill/>
          <a:ln>
            <a:noFill/>
          </a:ln>
        </p:spPr>
      </p:pic>
      <p:pic>
        <p:nvPicPr>
          <p:cNvPr id="139" name="Google Shape;139;p3"/>
          <p:cNvPicPr preferRelativeResize="0"/>
          <p:nvPr/>
        </p:nvPicPr>
        <p:blipFill rotWithShape="1">
          <a:blip r:embed="rId5">
            <a:alphaModFix/>
          </a:blip>
          <a:srcRect/>
          <a:stretch/>
        </p:blipFill>
        <p:spPr>
          <a:xfrm>
            <a:off x="8252762" y="4448727"/>
            <a:ext cx="647343" cy="647343"/>
          </a:xfrm>
          <a:prstGeom prst="rect">
            <a:avLst/>
          </a:prstGeom>
          <a:noFill/>
          <a:ln>
            <a:noFill/>
          </a:ln>
        </p:spPr>
      </p:pic>
      <p:pic>
        <p:nvPicPr>
          <p:cNvPr id="140" name="Google Shape;140;p3"/>
          <p:cNvPicPr preferRelativeResize="0"/>
          <p:nvPr/>
        </p:nvPicPr>
        <p:blipFill rotWithShape="1">
          <a:blip r:embed="rId6">
            <a:alphaModFix/>
          </a:blip>
          <a:srcRect/>
          <a:stretch/>
        </p:blipFill>
        <p:spPr>
          <a:xfrm>
            <a:off x="8252762" y="5301422"/>
            <a:ext cx="685800" cy="685800"/>
          </a:xfrm>
          <a:prstGeom prst="rect">
            <a:avLst/>
          </a:prstGeom>
          <a:noFill/>
          <a:ln>
            <a:noFill/>
          </a:ln>
        </p:spPr>
      </p:pic>
      <p:grpSp>
        <p:nvGrpSpPr>
          <p:cNvPr id="2" name="Google Shape;130;p3">
            <a:extLst>
              <a:ext uri="{FF2B5EF4-FFF2-40B4-BE49-F238E27FC236}">
                <a16:creationId xmlns:a16="http://schemas.microsoft.com/office/drawing/2014/main" id="{A3082574-75FF-CE99-BA7E-22E7A347958D}"/>
              </a:ext>
            </a:extLst>
          </p:cNvPr>
          <p:cNvGrpSpPr/>
          <p:nvPr/>
        </p:nvGrpSpPr>
        <p:grpSpPr>
          <a:xfrm>
            <a:off x="1" y="6258465"/>
            <a:ext cx="5811541" cy="369291"/>
            <a:chOff x="1" y="6258465"/>
            <a:chExt cx="6786084" cy="369291"/>
          </a:xfrm>
        </p:grpSpPr>
        <p:sp>
          <p:nvSpPr>
            <p:cNvPr id="3" name="Google Shape;131;p3">
              <a:extLst>
                <a:ext uri="{FF2B5EF4-FFF2-40B4-BE49-F238E27FC236}">
                  <a16:creationId xmlns:a16="http://schemas.microsoft.com/office/drawing/2014/main" id="{E0B01579-9E65-BE21-6B1B-1E31ECEA1328}"/>
                </a:ext>
              </a:extLst>
            </p:cNvPr>
            <p:cNvSpPr/>
            <p:nvPr/>
          </p:nvSpPr>
          <p:spPr>
            <a:xfrm>
              <a:off x="4755166" y="6269566"/>
              <a:ext cx="20309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sp>
          <p:nvSpPr>
            <p:cNvPr id="4" name="Google Shape;132;p3">
              <a:extLst>
                <a:ext uri="{FF2B5EF4-FFF2-40B4-BE49-F238E27FC236}">
                  <a16:creationId xmlns:a16="http://schemas.microsoft.com/office/drawing/2014/main" id="{00DC84B7-6F11-BB04-5813-BDE8A236657C}"/>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 name="Google Shape;133;p3">
              <a:extLst>
                <a:ext uri="{FF2B5EF4-FFF2-40B4-BE49-F238E27FC236}">
                  <a16:creationId xmlns:a16="http://schemas.microsoft.com/office/drawing/2014/main" id="{650FF855-4DA1-71F6-161D-60FDB4AE4C3F}"/>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sp>
        <p:nvSpPr>
          <p:cNvPr id="631" name="Google Shape;631;p29"/>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2" name="Google Shape;632;p29"/>
          <p:cNvSpPr txBox="1">
            <a:spLocks noGrp="1"/>
          </p:cNvSpPr>
          <p:nvPr>
            <p:ph type="title"/>
          </p:nvPr>
        </p:nvSpPr>
        <p:spPr>
          <a:xfrm>
            <a:off x="112642" y="0"/>
            <a:ext cx="465706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Glossary</a:t>
            </a:r>
            <a:endParaRPr/>
          </a:p>
        </p:txBody>
      </p:sp>
      <p:sp>
        <p:nvSpPr>
          <p:cNvPr id="633" name="Google Shape;633;p29"/>
          <p:cNvSpPr txBox="1">
            <a:spLocks noGrp="1"/>
          </p:cNvSpPr>
          <p:nvPr>
            <p:ph type="body" idx="1"/>
          </p:nvPr>
        </p:nvSpPr>
        <p:spPr>
          <a:xfrm>
            <a:off x="112643" y="704502"/>
            <a:ext cx="5983358" cy="6063558"/>
          </a:xfrm>
          <a:prstGeom prst="rect">
            <a:avLst/>
          </a:prstGeom>
          <a:noFill/>
          <a:ln>
            <a:noFill/>
          </a:ln>
        </p:spPr>
        <p:txBody>
          <a:bodyPr spcFirstLastPara="1" wrap="square" lIns="91425" tIns="45700" rIns="91425" bIns="45700" anchor="t" anchorCtr="0">
            <a:normAutofit lnSpcReduction="10000"/>
          </a:bodyPr>
          <a:lstStyle/>
          <a:p>
            <a:pPr marL="285750" lvl="0" indent="-285750" algn="l" rtl="0">
              <a:lnSpc>
                <a:spcPct val="120000"/>
              </a:lnSpc>
              <a:spcBef>
                <a:spcPts val="1000"/>
              </a:spcBef>
              <a:spcAft>
                <a:spcPts val="0"/>
              </a:spcAft>
              <a:buClr>
                <a:srgbClr val="6B8B91"/>
              </a:buClr>
              <a:buSzPts val="1800"/>
              <a:buChar char="•"/>
            </a:pPr>
            <a:r>
              <a:rPr lang="en-US" sz="1800" u="sng">
                <a:solidFill>
                  <a:srgbClr val="6B8B91"/>
                </a:solidFill>
                <a:latin typeface="Century Gothic"/>
                <a:ea typeface="Century Gothic"/>
                <a:cs typeface="Century Gothic"/>
                <a:sym typeface="Century Gothic"/>
                <a:hlinkClick r:id="rId3">
                  <a:extLst>
                    <a:ext uri="{A12FA001-AC4F-418D-AE19-62706E023703}">
                      <ahyp:hlinkClr xmlns:ahyp="http://schemas.microsoft.com/office/drawing/2018/hyperlinkcolor" val="tx"/>
                    </a:ext>
                  </a:extLst>
                </a:hlinkClick>
              </a:rPr>
              <a:t>Stormwater Runoff</a:t>
            </a:r>
            <a:endParaRPr sz="1800">
              <a:solidFill>
                <a:srgbClr val="6B8B9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rgbClr val="262626"/>
              </a:buClr>
              <a:buSzPts val="1600"/>
              <a:buNone/>
            </a:pPr>
            <a:r>
              <a:rPr lang="en-US" sz="1600">
                <a:solidFill>
                  <a:srgbClr val="262626"/>
                </a:solidFill>
                <a:latin typeface="Century Gothic"/>
                <a:ea typeface="Century Gothic"/>
                <a:cs typeface="Century Gothic"/>
                <a:sym typeface="Century Gothic"/>
              </a:rPr>
              <a:t>Precipitation that does not evaporate or soak into the ground but instead flows over the land and into the nearest waterway</a:t>
            </a:r>
            <a:endParaRPr/>
          </a:p>
          <a:p>
            <a:pPr marL="285750" lvl="0" indent="-285750" algn="l" rtl="0">
              <a:lnSpc>
                <a:spcPct val="120000"/>
              </a:lnSpc>
              <a:spcBef>
                <a:spcPts val="1000"/>
              </a:spcBef>
              <a:spcAft>
                <a:spcPts val="0"/>
              </a:spcAft>
              <a:buClr>
                <a:schemeClr val="accent6"/>
              </a:buClr>
              <a:buSzPts val="1800"/>
              <a:buChar char="•"/>
            </a:pPr>
            <a:r>
              <a:rPr lang="en-US" sz="1800" u="sng">
                <a:solidFill>
                  <a:schemeClr val="accent6"/>
                </a:solidFill>
                <a:latin typeface="Century Gothic"/>
                <a:ea typeface="Century Gothic"/>
                <a:cs typeface="Century Gothic"/>
                <a:sym typeface="Century Gothic"/>
                <a:hlinkClick r:id="rId4">
                  <a:extLst>
                    <a:ext uri="{A12FA001-AC4F-418D-AE19-62706E023703}">
                      <ahyp:hlinkClr xmlns:ahyp="http://schemas.microsoft.com/office/drawing/2018/hyperlinkcolor" val="tx"/>
                    </a:ext>
                  </a:extLst>
                </a:hlinkClick>
              </a:rPr>
              <a:t>Nutrients</a:t>
            </a:r>
            <a:endParaRPr sz="1800">
              <a:solidFill>
                <a:schemeClr val="accent6"/>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None/>
            </a:pPr>
            <a:r>
              <a:rPr lang="en-US" sz="1600">
                <a:solidFill>
                  <a:schemeClr val="dk1"/>
                </a:solidFill>
                <a:latin typeface="Century Gothic"/>
                <a:ea typeface="Century Gothic"/>
                <a:cs typeface="Century Gothic"/>
                <a:sym typeface="Century Gothic"/>
              </a:rPr>
              <a:t>Refers to nitrogen and phosphorous, two nutrients that severely degrade local waterways and the Bay when discharged in excess</a:t>
            </a:r>
            <a:endParaRPr/>
          </a:p>
          <a:p>
            <a:pPr marL="285750" lvl="0" indent="-285750" algn="l" rtl="0">
              <a:lnSpc>
                <a:spcPct val="120000"/>
              </a:lnSpc>
              <a:spcBef>
                <a:spcPts val="1000"/>
              </a:spcBef>
              <a:spcAft>
                <a:spcPts val="0"/>
              </a:spcAft>
              <a:buClr>
                <a:schemeClr val="accent6"/>
              </a:buClr>
              <a:buSzPts val="1800"/>
              <a:buChar char="•"/>
            </a:pPr>
            <a:r>
              <a:rPr lang="en-US" sz="1800" u="sng">
                <a:solidFill>
                  <a:schemeClr val="accent6"/>
                </a:solidFill>
                <a:latin typeface="Century Gothic"/>
                <a:ea typeface="Century Gothic"/>
                <a:cs typeface="Century Gothic"/>
                <a:sym typeface="Century Gothic"/>
                <a:hlinkClick r:id="rId5">
                  <a:extLst>
                    <a:ext uri="{A12FA001-AC4F-418D-AE19-62706E023703}">
                      <ahyp:hlinkClr xmlns:ahyp="http://schemas.microsoft.com/office/drawing/2018/hyperlinkcolor" val="tx"/>
                    </a:ext>
                  </a:extLst>
                </a:hlinkClick>
              </a:rPr>
              <a:t>Sediment</a:t>
            </a:r>
            <a:endParaRPr sz="1800">
              <a:solidFill>
                <a:schemeClr val="accent6"/>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None/>
            </a:pPr>
            <a:r>
              <a:rPr lang="en-US" sz="1600">
                <a:solidFill>
                  <a:schemeClr val="dk1"/>
                </a:solidFill>
                <a:latin typeface="Century Gothic"/>
                <a:ea typeface="Century Gothic"/>
                <a:cs typeface="Century Gothic"/>
                <a:sym typeface="Century Gothic"/>
              </a:rPr>
              <a:t>Creates cloudy water which negatively impacts important species like underwater grasses and oysters</a:t>
            </a:r>
            <a:endParaRPr/>
          </a:p>
          <a:p>
            <a:pPr marL="285750" lvl="0" indent="-285750" algn="l" rtl="0">
              <a:lnSpc>
                <a:spcPct val="120000"/>
              </a:lnSpc>
              <a:spcBef>
                <a:spcPts val="1000"/>
              </a:spcBef>
              <a:spcAft>
                <a:spcPts val="0"/>
              </a:spcAft>
              <a:buClr>
                <a:schemeClr val="accent6"/>
              </a:buClr>
              <a:buSzPts val="1800"/>
              <a:buChar char="•"/>
            </a:pPr>
            <a:r>
              <a:rPr lang="en-US" sz="1800" u="sng">
                <a:solidFill>
                  <a:schemeClr val="accent6"/>
                </a:solidFill>
                <a:latin typeface="Century Gothic"/>
                <a:ea typeface="Century Gothic"/>
                <a:cs typeface="Century Gothic"/>
                <a:sym typeface="Century Gothic"/>
                <a:hlinkClick r:id="rId6">
                  <a:extLst>
                    <a:ext uri="{A12FA001-AC4F-418D-AE19-62706E023703}">
                      <ahyp:hlinkClr xmlns:ahyp="http://schemas.microsoft.com/office/drawing/2018/hyperlinkcolor" val="tx"/>
                    </a:ext>
                  </a:extLst>
                </a:hlinkClick>
              </a:rPr>
              <a:t>Bacteria</a:t>
            </a:r>
            <a:endParaRPr sz="1800">
              <a:solidFill>
                <a:schemeClr val="accent6"/>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None/>
            </a:pPr>
            <a:r>
              <a:rPr lang="en-US" sz="1600">
                <a:solidFill>
                  <a:schemeClr val="dk1"/>
                </a:solidFill>
                <a:latin typeface="Century Gothic"/>
                <a:ea typeface="Century Gothic"/>
                <a:cs typeface="Century Gothic"/>
                <a:sym typeface="Century Gothic"/>
              </a:rPr>
              <a:t>Microorganisms that can make humans and wildlife sick. Examples include </a:t>
            </a:r>
            <a:r>
              <a:rPr lang="en-US" sz="1600" i="1">
                <a:solidFill>
                  <a:schemeClr val="dk1"/>
                </a:solidFill>
                <a:latin typeface="Century Gothic"/>
                <a:ea typeface="Century Gothic"/>
                <a:cs typeface="Century Gothic"/>
                <a:sym typeface="Century Gothic"/>
              </a:rPr>
              <a:t>E. coli</a:t>
            </a:r>
            <a:r>
              <a:rPr lang="en-US" sz="1600">
                <a:solidFill>
                  <a:schemeClr val="dk1"/>
                </a:solidFill>
                <a:latin typeface="Century Gothic"/>
                <a:ea typeface="Century Gothic"/>
                <a:cs typeface="Century Gothic"/>
                <a:sym typeface="Century Gothic"/>
              </a:rPr>
              <a:t>, Salmonella, and Vibrio</a:t>
            </a:r>
            <a:endParaRPr/>
          </a:p>
          <a:p>
            <a:pPr marL="285750" lvl="0" indent="-285750" algn="l" rtl="0">
              <a:lnSpc>
                <a:spcPct val="120000"/>
              </a:lnSpc>
              <a:spcBef>
                <a:spcPts val="1000"/>
              </a:spcBef>
              <a:spcAft>
                <a:spcPts val="0"/>
              </a:spcAft>
              <a:buClr>
                <a:srgbClr val="6B8B91"/>
              </a:buClr>
              <a:buSzPts val="1800"/>
              <a:buChar char="•"/>
            </a:pPr>
            <a:r>
              <a:rPr lang="en-US" sz="1800" u="sng">
                <a:solidFill>
                  <a:srgbClr val="6B8B91"/>
                </a:solidFill>
                <a:latin typeface="Century Gothic"/>
                <a:ea typeface="Century Gothic"/>
                <a:cs typeface="Century Gothic"/>
                <a:sym typeface="Century Gothic"/>
                <a:hlinkClick r:id="rId7">
                  <a:extLst>
                    <a:ext uri="{A12FA001-AC4F-418D-AE19-62706E023703}">
                      <ahyp:hlinkClr xmlns:ahyp="http://schemas.microsoft.com/office/drawing/2018/hyperlinkcolor" val="tx"/>
                    </a:ext>
                  </a:extLst>
                </a:hlinkClick>
              </a:rPr>
              <a:t>Microplastics</a:t>
            </a:r>
            <a:endParaRPr sz="1800">
              <a:solidFill>
                <a:srgbClr val="6B8B9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rgbClr val="262626"/>
              </a:buClr>
              <a:buSzPts val="1600"/>
              <a:buNone/>
            </a:pPr>
            <a:r>
              <a:rPr lang="en-US" sz="1600">
                <a:solidFill>
                  <a:srgbClr val="262626"/>
                </a:solidFill>
                <a:latin typeface="Century Gothic"/>
                <a:ea typeface="Century Gothic"/>
                <a:cs typeface="Century Gothic"/>
                <a:sym typeface="Century Gothic"/>
              </a:rPr>
              <a:t>The tiny (&lt;5 mm) fragments, fibers, and microbeads that come from larger plastic litter breaking apart and persist in the environment for an extremely long time</a:t>
            </a:r>
            <a:endParaRPr sz="1800">
              <a:solidFill>
                <a:schemeClr val="accent6"/>
              </a:solidFill>
              <a:latin typeface="Century Gothic"/>
              <a:ea typeface="Century Gothic"/>
              <a:cs typeface="Century Gothic"/>
              <a:sym typeface="Century Gothic"/>
            </a:endParaRPr>
          </a:p>
        </p:txBody>
      </p:sp>
      <p:sp>
        <p:nvSpPr>
          <p:cNvPr id="634" name="Google Shape;634;p29"/>
          <p:cNvSpPr txBox="1"/>
          <p:nvPr/>
        </p:nvSpPr>
        <p:spPr>
          <a:xfrm>
            <a:off x="6208642" y="704502"/>
            <a:ext cx="5983358" cy="6063558"/>
          </a:xfrm>
          <a:prstGeom prst="rect">
            <a:avLst/>
          </a:prstGeom>
          <a:noFill/>
          <a:ln>
            <a:noFill/>
          </a:ln>
        </p:spPr>
        <p:txBody>
          <a:bodyPr spcFirstLastPara="1" wrap="square" lIns="91425" tIns="45700" rIns="91425" bIns="45700" anchor="t" anchorCtr="0">
            <a:normAutofit fontScale="92500" lnSpcReduction="20000"/>
          </a:bodyPr>
          <a:lstStyle/>
          <a:p>
            <a:pPr marL="285750" marR="0" lvl="0" indent="-285750" algn="l" rtl="0">
              <a:lnSpc>
                <a:spcPct val="120000"/>
              </a:lnSpc>
              <a:spcBef>
                <a:spcPts val="1000"/>
              </a:spcBef>
              <a:spcAft>
                <a:spcPts val="0"/>
              </a:spcAft>
              <a:buClr>
                <a:schemeClr val="accent6"/>
              </a:buClr>
              <a:buSzPct val="100000"/>
              <a:buFont typeface="Arial"/>
              <a:buChar char="•"/>
            </a:pPr>
            <a:r>
              <a:rPr lang="en-US" sz="1800" b="0" i="0" u="sng" strike="noStrike" cap="none" dirty="0">
                <a:solidFill>
                  <a:schemeClr val="accent6"/>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Agricultural Biproducts</a:t>
            </a:r>
            <a:endParaRPr sz="1800" b="0" i="0" u="none" strike="noStrike" cap="none" dirty="0">
              <a:solidFill>
                <a:schemeClr val="accent6"/>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262626"/>
              </a:buClr>
              <a:buSzPct val="100000"/>
              <a:buFont typeface="Arial"/>
              <a:buNone/>
            </a:pPr>
            <a:r>
              <a:rPr lang="en-US" sz="1600" b="0" i="0" u="none" strike="noStrike" cap="none" dirty="0">
                <a:solidFill>
                  <a:srgbClr val="262626"/>
                </a:solidFill>
                <a:latin typeface="Century Gothic"/>
                <a:ea typeface="Century Gothic"/>
                <a:cs typeface="Century Gothic"/>
                <a:sym typeface="Century Gothic"/>
              </a:rPr>
              <a:t>Pesticides, fertilizers, hormones, and more that can harm human and wildlife health. An example is antibiotics used to treat animals, which could facilitate antimicrobial resistance</a:t>
            </a:r>
            <a:endParaRPr sz="1800" b="0" i="0" u="none" strike="noStrike" cap="none" dirty="0">
              <a:solidFill>
                <a:schemeClr val="accent6"/>
              </a:solidFill>
              <a:latin typeface="Century Gothic"/>
              <a:ea typeface="Century Gothic"/>
              <a:cs typeface="Century Gothic"/>
              <a:sym typeface="Century Gothic"/>
            </a:endParaRPr>
          </a:p>
          <a:p>
            <a:pPr marL="285750" marR="0" lvl="0" indent="-285750" algn="l" rtl="0">
              <a:lnSpc>
                <a:spcPct val="120000"/>
              </a:lnSpc>
              <a:spcBef>
                <a:spcPts val="1000"/>
              </a:spcBef>
              <a:spcAft>
                <a:spcPts val="0"/>
              </a:spcAft>
              <a:buClr>
                <a:srgbClr val="6B8B91"/>
              </a:buClr>
              <a:buSzPct val="100000"/>
              <a:buFont typeface="Arial"/>
              <a:buChar char="•"/>
            </a:pPr>
            <a:r>
              <a:rPr lang="en-US" sz="1800" b="0" i="0" u="sng" strike="noStrike" cap="none" dirty="0">
                <a:solidFill>
                  <a:srgbClr val="6B8B91"/>
                </a:solidFill>
                <a:latin typeface="Century Gothic"/>
                <a:ea typeface="Century Gothic"/>
                <a:cs typeface="Century Gothic"/>
                <a:sym typeface="Century Gothic"/>
                <a:hlinkClick r:id="rId9">
                  <a:extLst>
                    <a:ext uri="{A12FA001-AC4F-418D-AE19-62706E023703}">
                      <ahyp:hlinkClr xmlns:ahyp="http://schemas.microsoft.com/office/drawing/2018/hyperlinkcolor" val="tx"/>
                    </a:ext>
                  </a:extLst>
                </a:hlinkClick>
              </a:rPr>
              <a:t>Urban Toxic Contaminants</a:t>
            </a:r>
            <a:endParaRPr sz="1800" b="0" i="0" u="none" strike="noStrike" cap="none" dirty="0">
              <a:solidFill>
                <a:srgbClr val="6B8B9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262626"/>
              </a:buClr>
              <a:buSzPct val="100000"/>
              <a:buFont typeface="Arial"/>
              <a:buNone/>
            </a:pPr>
            <a:r>
              <a:rPr lang="en-US" sz="1600" b="0" i="0" u="none" strike="noStrike" cap="none" dirty="0">
                <a:solidFill>
                  <a:srgbClr val="262626"/>
                </a:solidFill>
                <a:latin typeface="Century Gothic"/>
                <a:ea typeface="Century Gothic"/>
                <a:cs typeface="Century Gothic"/>
                <a:sym typeface="Century Gothic"/>
              </a:rPr>
              <a:t>Metals, synthetic compounds, and more that can harm human and wildlife health. An example is mercury, which is toxic to nervous, digestive, and immune systems</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1000"/>
              </a:spcBef>
              <a:spcAft>
                <a:spcPts val="0"/>
              </a:spcAft>
              <a:buClr>
                <a:schemeClr val="accent6"/>
              </a:buClr>
              <a:buSzPct val="100000"/>
              <a:buFont typeface="Arial"/>
              <a:buChar char="•"/>
            </a:pPr>
            <a:r>
              <a:rPr lang="en-US" sz="1800" b="0" i="0" u="sng" strike="noStrike" cap="none" dirty="0">
                <a:solidFill>
                  <a:schemeClr val="accent6"/>
                </a:solidFill>
                <a:latin typeface="Century Gothic"/>
                <a:ea typeface="Century Gothic"/>
                <a:cs typeface="Century Gothic"/>
                <a:sym typeface="Century Gothic"/>
                <a:hlinkClick r:id="rId10">
                  <a:extLst>
                    <a:ext uri="{A12FA001-AC4F-418D-AE19-62706E023703}">
                      <ahyp:hlinkClr xmlns:ahyp="http://schemas.microsoft.com/office/drawing/2018/hyperlinkcolor" val="tx"/>
                    </a:ext>
                  </a:extLst>
                </a:hlinkClick>
              </a:rPr>
              <a:t>Urban Heat Island</a:t>
            </a:r>
            <a:endParaRPr sz="1800" b="0" i="0" u="none" strike="noStrike" cap="none" dirty="0">
              <a:solidFill>
                <a:schemeClr val="accent6"/>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262626"/>
              </a:buClr>
              <a:buSzPct val="100000"/>
              <a:buFont typeface="Arial"/>
              <a:buNone/>
            </a:pPr>
            <a:r>
              <a:rPr lang="en-US" sz="1600" b="0" i="0" u="none" strike="noStrike" cap="none" dirty="0">
                <a:solidFill>
                  <a:srgbClr val="262626"/>
                </a:solidFill>
                <a:latin typeface="Century Gothic"/>
                <a:ea typeface="Century Gothic"/>
                <a:cs typeface="Century Gothic"/>
                <a:sym typeface="Century Gothic"/>
              </a:rPr>
              <a:t>Urbanized areas that experience higher temperatures than outlying areas </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1000"/>
              </a:spcBef>
              <a:spcAft>
                <a:spcPts val="0"/>
              </a:spcAft>
              <a:buClr>
                <a:schemeClr val="accent6"/>
              </a:buClr>
              <a:buSzPct val="100000"/>
              <a:buFont typeface="Arial"/>
              <a:buChar char="•"/>
            </a:pPr>
            <a:r>
              <a:rPr lang="en-US" sz="1800" b="0" i="0" u="sng" strike="noStrike" cap="none" dirty="0">
                <a:solidFill>
                  <a:schemeClr val="accent6"/>
                </a:solidFill>
                <a:latin typeface="Century Gothic"/>
                <a:ea typeface="Century Gothic"/>
                <a:cs typeface="Century Gothic"/>
                <a:sym typeface="Century Gothic"/>
                <a:hlinkClick r:id="rId11">
                  <a:extLst>
                    <a:ext uri="{A12FA001-AC4F-418D-AE19-62706E023703}">
                      <ahyp:hlinkClr xmlns:ahyp="http://schemas.microsoft.com/office/drawing/2018/hyperlinkcolor" val="tx"/>
                    </a:ext>
                  </a:extLst>
                </a:hlinkClick>
              </a:rPr>
              <a:t>Tree Canopy</a:t>
            </a:r>
            <a:endParaRPr sz="1800" b="0" i="0" u="none" strike="noStrike" cap="none" dirty="0">
              <a:solidFill>
                <a:schemeClr val="accent6"/>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262626"/>
              </a:buClr>
              <a:buSzPct val="100000"/>
              <a:buFont typeface="Arial"/>
              <a:buNone/>
            </a:pPr>
            <a:r>
              <a:rPr lang="en-US" sz="1600" b="0" i="0" u="none" strike="noStrike" cap="none" dirty="0">
                <a:solidFill>
                  <a:srgbClr val="262626"/>
                </a:solidFill>
                <a:latin typeface="Century Gothic"/>
                <a:ea typeface="Century Gothic"/>
                <a:cs typeface="Century Gothic"/>
                <a:sym typeface="Century Gothic"/>
              </a:rPr>
              <a:t>The layer of leaves, branches, and stems that provide coverage of the ground when viewed from above </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1000"/>
              </a:spcBef>
              <a:spcAft>
                <a:spcPts val="0"/>
              </a:spcAft>
              <a:buClr>
                <a:schemeClr val="accent6"/>
              </a:buClr>
              <a:buSzPct val="100000"/>
              <a:buFont typeface="Arial"/>
              <a:buChar char="•"/>
            </a:pPr>
            <a:r>
              <a:rPr lang="en-US" sz="1800" b="0" i="0" u="sng" strike="noStrike" cap="none" dirty="0">
                <a:solidFill>
                  <a:schemeClr val="accent6"/>
                </a:solidFill>
                <a:latin typeface="Century Gothic"/>
                <a:ea typeface="Century Gothic"/>
                <a:cs typeface="Century Gothic"/>
                <a:sym typeface="Century Gothic"/>
                <a:hlinkClick r:id="rId12">
                  <a:extLst>
                    <a:ext uri="{A12FA001-AC4F-418D-AE19-62706E023703}">
                      <ahyp:hlinkClr xmlns:ahyp="http://schemas.microsoft.com/office/drawing/2018/hyperlinkcolor" val="tx"/>
                    </a:ext>
                  </a:extLst>
                </a:hlinkClick>
              </a:rPr>
              <a:t>Forest Buffer</a:t>
            </a:r>
            <a:endParaRPr sz="1800" b="0" i="0" u="none" strike="noStrike" cap="none" dirty="0">
              <a:solidFill>
                <a:schemeClr val="accent6"/>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chemeClr val="dk1"/>
              </a:buClr>
              <a:buSzPct val="100000"/>
              <a:buFont typeface="Arial"/>
              <a:buNone/>
            </a:pPr>
            <a:r>
              <a:rPr lang="en-US" sz="1600" b="0" i="0" u="none" strike="noStrike" cap="none" dirty="0">
                <a:solidFill>
                  <a:schemeClr val="dk1"/>
                </a:solidFill>
                <a:latin typeface="Century Gothic"/>
                <a:ea typeface="Century Gothic"/>
                <a:cs typeface="Century Gothic"/>
                <a:sym typeface="Century Gothic"/>
              </a:rPr>
              <a:t>The trees and other plants that border streams and rivers</a:t>
            </a:r>
            <a:endParaRPr sz="1400" b="0" i="0" u="none" strike="noStrike" cap="none" dirty="0">
              <a:solidFill>
                <a:srgbClr val="000000"/>
              </a:solidFill>
              <a:latin typeface="Arial"/>
              <a:ea typeface="Arial"/>
              <a:cs typeface="Arial"/>
              <a:sym typeface="Arial"/>
            </a:endParaRPr>
          </a:p>
          <a:p>
            <a:pPr marL="285750" marR="0" lvl="0" indent="-285750" algn="l" rtl="0">
              <a:lnSpc>
                <a:spcPct val="120000"/>
              </a:lnSpc>
              <a:spcBef>
                <a:spcPts val="1000"/>
              </a:spcBef>
              <a:spcAft>
                <a:spcPts val="0"/>
              </a:spcAft>
              <a:buClr>
                <a:srgbClr val="6B8B91"/>
              </a:buClr>
              <a:buSzPct val="100000"/>
              <a:buFont typeface="Arial"/>
              <a:buChar char="•"/>
            </a:pPr>
            <a:r>
              <a:rPr lang="en-US" sz="1800" b="0" i="0" u="sng" strike="noStrike" cap="none" dirty="0">
                <a:solidFill>
                  <a:srgbClr val="6B8B91"/>
                </a:solidFill>
                <a:latin typeface="Century Gothic"/>
                <a:ea typeface="Century Gothic"/>
                <a:cs typeface="Century Gothic"/>
                <a:sym typeface="Century Gothic"/>
                <a:hlinkClick r:id="rId13">
                  <a:extLst>
                    <a:ext uri="{A12FA001-AC4F-418D-AE19-62706E023703}">
                      <ahyp:hlinkClr xmlns:ahyp="http://schemas.microsoft.com/office/drawing/2018/hyperlinkcolor" val="tx"/>
                    </a:ext>
                  </a:extLst>
                </a:hlinkClick>
              </a:rPr>
              <a:t>MS4: Municipal Separate Storm Sewer System</a:t>
            </a:r>
            <a:endParaRPr sz="1800" b="0" i="0" u="none" strike="noStrike" cap="none" dirty="0">
              <a:solidFill>
                <a:srgbClr val="6B8B91"/>
              </a:solidFill>
              <a:latin typeface="Century Gothic"/>
              <a:ea typeface="Century Gothic"/>
              <a:cs typeface="Century Gothic"/>
              <a:sym typeface="Century Gothic"/>
            </a:endParaRPr>
          </a:p>
          <a:p>
            <a:pPr marL="457200" marR="0" lvl="1" indent="0" algn="l" rtl="0">
              <a:lnSpc>
                <a:spcPct val="120000"/>
              </a:lnSpc>
              <a:spcBef>
                <a:spcPts val="500"/>
              </a:spcBef>
              <a:spcAft>
                <a:spcPts val="0"/>
              </a:spcAft>
              <a:buClr>
                <a:srgbClr val="262626"/>
              </a:buClr>
              <a:buSzPct val="100000"/>
              <a:buFont typeface="Arial"/>
              <a:buNone/>
            </a:pPr>
            <a:r>
              <a:rPr lang="en-US" sz="1600" b="0" i="0" u="none" strike="noStrike" cap="none" dirty="0">
                <a:solidFill>
                  <a:srgbClr val="262626"/>
                </a:solidFill>
                <a:latin typeface="Century Gothic"/>
                <a:ea typeface="Century Gothic"/>
                <a:cs typeface="Century Gothic"/>
                <a:sym typeface="Century Gothic"/>
              </a:rPr>
              <a:t>A collection of structures designed to gather stormwater and discharge it into local streams and rivers</a:t>
            </a:r>
            <a:endParaRPr sz="1800" b="0" i="0" u="none" strike="noStrike" cap="none" dirty="0">
              <a:solidFill>
                <a:srgbClr val="262626"/>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slow" p14:dur="2000" advTm="65485"/>
    </mc:Choice>
    <mc:Fallback xmlns="">
      <p:transition spd="slow" advTm="65485"/>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g13d9f743952_0_22"/>
          <p:cNvSpPr/>
          <p:nvPr/>
        </p:nvSpPr>
        <p:spPr>
          <a:xfrm>
            <a:off x="0" y="151277"/>
            <a:ext cx="5036100" cy="492000"/>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4" name="Google Shape;654;g13d9f743952_0_22"/>
          <p:cNvSpPr txBox="1">
            <a:spLocks noGrp="1"/>
          </p:cNvSpPr>
          <p:nvPr>
            <p:ph type="title"/>
          </p:nvPr>
        </p:nvSpPr>
        <p:spPr>
          <a:xfrm>
            <a:off x="112642" y="0"/>
            <a:ext cx="4657200" cy="8646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Images and Graphics</a:t>
            </a:r>
            <a:endParaRPr b="1">
              <a:solidFill>
                <a:schemeClr val="lt1"/>
              </a:solidFill>
              <a:latin typeface="Arial"/>
              <a:ea typeface="Arial"/>
              <a:cs typeface="Arial"/>
              <a:sym typeface="Arial"/>
            </a:endParaRPr>
          </a:p>
        </p:txBody>
      </p:sp>
      <p:sp>
        <p:nvSpPr>
          <p:cNvPr id="655" name="Google Shape;655;g13d9f743952_0_22"/>
          <p:cNvSpPr txBox="1">
            <a:spLocks noGrp="1"/>
          </p:cNvSpPr>
          <p:nvPr>
            <p:ph type="body" idx="1"/>
          </p:nvPr>
        </p:nvSpPr>
        <p:spPr>
          <a:xfrm>
            <a:off x="112643" y="704502"/>
            <a:ext cx="5983500" cy="6063600"/>
          </a:xfrm>
          <a:prstGeom prst="rect">
            <a:avLst/>
          </a:prstGeom>
          <a:noFill/>
          <a:ln>
            <a:noFill/>
          </a:ln>
        </p:spPr>
        <p:txBody>
          <a:bodyPr spcFirstLastPara="1" wrap="square" lIns="91425" tIns="45700" rIns="91425" bIns="45700" anchor="t" anchorCtr="0">
            <a:normAutofit fontScale="92500" lnSpcReduction="10000"/>
          </a:bodyPr>
          <a:lstStyle/>
          <a:p>
            <a:pPr marL="285750" lvl="0" indent="-273050" algn="l" rtl="0">
              <a:lnSpc>
                <a:spcPct val="120000"/>
              </a:lnSpc>
              <a:spcBef>
                <a:spcPts val="1000"/>
              </a:spcBef>
              <a:spcAft>
                <a:spcPts val="0"/>
              </a:spcAft>
              <a:buClr>
                <a:srgbClr val="6B8B91"/>
              </a:buClr>
              <a:buSzPts val="1600"/>
              <a:buChar char="•"/>
            </a:pPr>
            <a:r>
              <a:rPr lang="en-US" sz="1600" dirty="0">
                <a:solidFill>
                  <a:srgbClr val="6B8B91"/>
                </a:solidFill>
              </a:rPr>
              <a:t>Title Page</a:t>
            </a:r>
            <a:endParaRPr sz="1600" dirty="0">
              <a:solidFill>
                <a:srgbClr val="6B8B9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rgbClr val="262626"/>
              </a:buClr>
              <a:buSzPts val="1600"/>
              <a:buNone/>
            </a:pPr>
            <a:r>
              <a:rPr lang="en-US" sz="1200" dirty="0"/>
              <a:t>Photo by O. Giron /Chesapeake Bay Program</a:t>
            </a:r>
            <a:endParaRPr sz="1200" dirty="0"/>
          </a:p>
          <a:p>
            <a:pPr marL="285750" lvl="0" indent="-273050" algn="l" rtl="0">
              <a:lnSpc>
                <a:spcPct val="120000"/>
              </a:lnSpc>
              <a:spcBef>
                <a:spcPts val="1000"/>
              </a:spcBef>
              <a:spcAft>
                <a:spcPts val="0"/>
              </a:spcAft>
              <a:buClr>
                <a:schemeClr val="accent6"/>
              </a:buClr>
              <a:buSzPts val="1600"/>
              <a:buChar char="•"/>
            </a:pPr>
            <a:r>
              <a:rPr lang="en-US" sz="1600" dirty="0">
                <a:solidFill>
                  <a:srgbClr val="6B8B91"/>
                </a:solidFill>
              </a:rPr>
              <a:t>Table of Contents</a:t>
            </a:r>
            <a:endParaRPr sz="1600" dirty="0">
              <a:solidFill>
                <a:schemeClr val="accent6"/>
              </a:solidFill>
            </a:endParaRPr>
          </a:p>
          <a:p>
            <a:pPr marL="457200" lvl="1" indent="0" algn="l" rtl="0">
              <a:lnSpc>
                <a:spcPct val="120000"/>
              </a:lnSpc>
              <a:spcBef>
                <a:spcPts val="500"/>
              </a:spcBef>
              <a:spcAft>
                <a:spcPts val="0"/>
              </a:spcAft>
              <a:buClr>
                <a:schemeClr val="dk1"/>
              </a:buClr>
              <a:buSzPts val="1600"/>
              <a:buNone/>
            </a:pPr>
            <a:r>
              <a:rPr lang="en-US" sz="1200" dirty="0"/>
              <a:t>Photo by W. Parson/Chesapeake Bay Program</a:t>
            </a:r>
            <a:endParaRPr sz="1200" dirty="0"/>
          </a:p>
          <a:p>
            <a:pPr marL="285750" lvl="0" indent="-279400" algn="l" rtl="0">
              <a:lnSpc>
                <a:spcPct val="120000"/>
              </a:lnSpc>
              <a:spcBef>
                <a:spcPts val="1000"/>
              </a:spcBef>
              <a:spcAft>
                <a:spcPts val="0"/>
              </a:spcAft>
              <a:buClr>
                <a:schemeClr val="accent6"/>
              </a:buClr>
              <a:buSzPts val="1700"/>
              <a:buChar char="•"/>
            </a:pPr>
            <a:r>
              <a:rPr lang="en-US" sz="1700" dirty="0">
                <a:solidFill>
                  <a:srgbClr val="6B8B91"/>
                </a:solidFill>
              </a:rPr>
              <a:t>Laying Foundations</a:t>
            </a:r>
            <a:endParaRPr sz="1700" dirty="0">
              <a:solidFill>
                <a:schemeClr val="accent6"/>
              </a:solidFill>
            </a:endParaRPr>
          </a:p>
          <a:p>
            <a:pPr marL="457200" lvl="1" indent="0" algn="l" rtl="0">
              <a:lnSpc>
                <a:spcPct val="120000"/>
              </a:lnSpc>
              <a:spcBef>
                <a:spcPts val="500"/>
              </a:spcBef>
              <a:spcAft>
                <a:spcPts val="0"/>
              </a:spcAft>
              <a:buClr>
                <a:schemeClr val="dk1"/>
              </a:buClr>
              <a:buSzPts val="1600"/>
              <a:buNone/>
            </a:pPr>
            <a:r>
              <a:rPr lang="en-US" sz="1200" dirty="0"/>
              <a:t>Photo by Leslie Robertson for the National Association of State Foresters</a:t>
            </a:r>
            <a:endParaRPr sz="1200" dirty="0"/>
          </a:p>
          <a:p>
            <a:pPr marL="285750" lvl="0" indent="-279400" algn="l" rtl="0">
              <a:lnSpc>
                <a:spcPct val="120000"/>
              </a:lnSpc>
              <a:spcBef>
                <a:spcPts val="1000"/>
              </a:spcBef>
              <a:spcAft>
                <a:spcPts val="0"/>
              </a:spcAft>
              <a:buClr>
                <a:schemeClr val="accent6"/>
              </a:buClr>
              <a:buSzPts val="1700"/>
              <a:buChar char="•"/>
            </a:pPr>
            <a:r>
              <a:rPr lang="en-US" sz="1700" dirty="0">
                <a:solidFill>
                  <a:srgbClr val="6B8B91"/>
                </a:solidFill>
              </a:rPr>
              <a:t>What You’ll Learn</a:t>
            </a:r>
            <a:endParaRPr sz="1700" dirty="0">
              <a:solidFill>
                <a:schemeClr val="accent6"/>
              </a:solidFill>
            </a:endParaRPr>
          </a:p>
          <a:p>
            <a:pPr marL="457200" lvl="0" indent="0" algn="l" rtl="0">
              <a:lnSpc>
                <a:spcPct val="90000"/>
              </a:lnSpc>
              <a:spcBef>
                <a:spcPts val="500"/>
              </a:spcBef>
              <a:spcAft>
                <a:spcPts val="0"/>
              </a:spcAft>
              <a:buNone/>
            </a:pPr>
            <a:r>
              <a:rPr lang="en-US" sz="1200" dirty="0"/>
              <a:t>Photos by W. Parson and S. </a:t>
            </a:r>
            <a:r>
              <a:rPr lang="en-US" sz="1200" dirty="0" err="1"/>
              <a:t>Droter</a:t>
            </a:r>
            <a:r>
              <a:rPr lang="en-US" sz="1200" dirty="0"/>
              <a:t>/Chesapeake Bay Program</a:t>
            </a:r>
            <a:endParaRPr sz="1200" dirty="0"/>
          </a:p>
          <a:p>
            <a:pPr marL="285750" lvl="0" indent="-273050" algn="l" rtl="0">
              <a:lnSpc>
                <a:spcPct val="120000"/>
              </a:lnSpc>
              <a:spcBef>
                <a:spcPts val="1000"/>
              </a:spcBef>
              <a:spcAft>
                <a:spcPts val="0"/>
              </a:spcAft>
              <a:buClr>
                <a:srgbClr val="6B8B91"/>
              </a:buClr>
              <a:buSzPts val="1600"/>
              <a:buChar char="•"/>
            </a:pPr>
            <a:r>
              <a:rPr lang="en-US" sz="1600" dirty="0">
                <a:solidFill>
                  <a:srgbClr val="6B8B91"/>
                </a:solidFill>
              </a:rPr>
              <a:t>Benefits to Your Community</a:t>
            </a:r>
            <a:endParaRPr sz="1600" dirty="0">
              <a:solidFill>
                <a:srgbClr val="6B8B91"/>
              </a:solidFill>
            </a:endParaRPr>
          </a:p>
          <a:p>
            <a:pPr marL="457200" lvl="1" indent="0" algn="l" rtl="0">
              <a:lnSpc>
                <a:spcPct val="120000"/>
              </a:lnSpc>
              <a:spcBef>
                <a:spcPts val="500"/>
              </a:spcBef>
              <a:spcAft>
                <a:spcPts val="0"/>
              </a:spcAft>
              <a:buClr>
                <a:srgbClr val="262626"/>
              </a:buClr>
              <a:buSzPts val="1600"/>
              <a:buNone/>
            </a:pPr>
            <a:r>
              <a:rPr lang="en-US" sz="1200" dirty="0"/>
              <a:t>Photo by M. Rath/Chesapeake Bay Program</a:t>
            </a:r>
            <a:endParaRPr sz="1200" dirty="0"/>
          </a:p>
          <a:p>
            <a:pPr marL="285750" lvl="0" indent="-298450" algn="l" rtl="0">
              <a:spcBef>
                <a:spcPts val="1000"/>
              </a:spcBef>
              <a:spcAft>
                <a:spcPts val="0"/>
              </a:spcAft>
              <a:buClr>
                <a:schemeClr val="accent1"/>
              </a:buClr>
              <a:buSzPts val="2000"/>
              <a:buChar char="•"/>
            </a:pPr>
            <a:r>
              <a:rPr lang="en-US" sz="1600" dirty="0">
                <a:solidFill>
                  <a:srgbClr val="6B8B91"/>
                </a:solidFill>
              </a:rPr>
              <a:t>Economic Development</a:t>
            </a:r>
            <a:endParaRPr sz="1600" dirty="0">
              <a:solidFill>
                <a:srgbClr val="6B8B91"/>
              </a:solidFill>
            </a:endParaRPr>
          </a:p>
          <a:p>
            <a:pPr marL="457200" lvl="0" indent="0" algn="l" rtl="0">
              <a:lnSpc>
                <a:spcPct val="90000"/>
              </a:lnSpc>
              <a:spcBef>
                <a:spcPts val="500"/>
              </a:spcBef>
              <a:spcAft>
                <a:spcPts val="0"/>
              </a:spcAft>
              <a:buNone/>
            </a:pPr>
            <a:r>
              <a:rPr lang="en-US" sz="1200" dirty="0"/>
              <a:t>Photo by W. Parson/Chesapeake Bay Program and Leslie Robertson for the National Association of State Foresters</a:t>
            </a:r>
            <a:endParaRPr sz="1200" dirty="0"/>
          </a:p>
          <a:p>
            <a:pPr marL="457200" lvl="0" indent="0" algn="l" rtl="0">
              <a:lnSpc>
                <a:spcPct val="90000"/>
              </a:lnSpc>
              <a:spcBef>
                <a:spcPts val="500"/>
              </a:spcBef>
              <a:spcAft>
                <a:spcPts val="0"/>
              </a:spcAft>
              <a:buNone/>
            </a:pPr>
            <a:r>
              <a:rPr lang="en-US" sz="1200" dirty="0"/>
              <a:t>Graphics by Green Fin Studio</a:t>
            </a:r>
            <a:endParaRPr sz="1200" dirty="0"/>
          </a:p>
          <a:p>
            <a:pPr marL="285750" lvl="0" indent="-298450" algn="l" rtl="0">
              <a:spcBef>
                <a:spcPts val="1000"/>
              </a:spcBef>
              <a:spcAft>
                <a:spcPts val="0"/>
              </a:spcAft>
              <a:buClr>
                <a:schemeClr val="accent1"/>
              </a:buClr>
              <a:buSzPts val="2000"/>
              <a:buChar char="•"/>
            </a:pPr>
            <a:r>
              <a:rPr lang="en-US" sz="1600" dirty="0">
                <a:solidFill>
                  <a:srgbClr val="6B8B91"/>
                </a:solidFill>
              </a:rPr>
              <a:t>Recreation on Forested Land</a:t>
            </a:r>
            <a:endParaRPr sz="1600" dirty="0">
              <a:solidFill>
                <a:srgbClr val="6B8B91"/>
              </a:solidFill>
            </a:endParaRPr>
          </a:p>
          <a:p>
            <a:pPr marL="457200" lvl="0" indent="0" algn="l" rtl="0">
              <a:lnSpc>
                <a:spcPct val="110000"/>
              </a:lnSpc>
              <a:spcBef>
                <a:spcPts val="0"/>
              </a:spcBef>
              <a:spcAft>
                <a:spcPts val="0"/>
              </a:spcAft>
              <a:buNone/>
            </a:pPr>
            <a:r>
              <a:rPr lang="en-US" sz="1200" dirty="0"/>
              <a:t>Graphics by Green Fin Studio</a:t>
            </a:r>
            <a:endParaRPr sz="1200" dirty="0"/>
          </a:p>
          <a:p>
            <a:pPr marL="285750" lvl="0" indent="-298450" algn="l" rtl="0">
              <a:spcBef>
                <a:spcPts val="1000"/>
              </a:spcBef>
              <a:spcAft>
                <a:spcPts val="0"/>
              </a:spcAft>
              <a:buClr>
                <a:schemeClr val="accent1"/>
              </a:buClr>
              <a:buSzPts val="2000"/>
              <a:buChar char="•"/>
            </a:pPr>
            <a:r>
              <a:rPr lang="en-US" sz="1600" dirty="0">
                <a:solidFill>
                  <a:srgbClr val="6B8B91"/>
                </a:solidFill>
              </a:rPr>
              <a:t>Clean Air and Water</a:t>
            </a:r>
            <a:endParaRPr sz="1600" dirty="0">
              <a:solidFill>
                <a:srgbClr val="6B8B91"/>
              </a:solidFill>
            </a:endParaRPr>
          </a:p>
          <a:p>
            <a:pPr marL="457200" lvl="0" indent="0" algn="l" rtl="0">
              <a:lnSpc>
                <a:spcPct val="110000"/>
              </a:lnSpc>
              <a:spcBef>
                <a:spcPts val="0"/>
              </a:spcBef>
              <a:spcAft>
                <a:spcPts val="0"/>
              </a:spcAft>
              <a:buNone/>
            </a:pPr>
            <a:r>
              <a:rPr lang="en-US" sz="1200" dirty="0"/>
              <a:t>Graphics by Green Fin Studio</a:t>
            </a:r>
            <a:endParaRPr sz="1200" dirty="0"/>
          </a:p>
          <a:p>
            <a:pPr marL="285750" lvl="0" indent="-298450" algn="l" rtl="0">
              <a:spcBef>
                <a:spcPts val="1000"/>
              </a:spcBef>
              <a:spcAft>
                <a:spcPts val="0"/>
              </a:spcAft>
              <a:buClr>
                <a:schemeClr val="accent1"/>
              </a:buClr>
              <a:buSzPts val="2000"/>
              <a:buChar char="•"/>
            </a:pPr>
            <a:r>
              <a:rPr lang="en-US" sz="1600" dirty="0">
                <a:solidFill>
                  <a:srgbClr val="6B8B91"/>
                </a:solidFill>
              </a:rPr>
              <a:t>Benefits for Agriculture</a:t>
            </a:r>
            <a:endParaRPr sz="1600" dirty="0">
              <a:solidFill>
                <a:srgbClr val="6B8B91"/>
              </a:solidFill>
            </a:endParaRPr>
          </a:p>
          <a:p>
            <a:pPr marL="457200" lvl="0" indent="0" algn="l" rtl="0">
              <a:lnSpc>
                <a:spcPct val="110000"/>
              </a:lnSpc>
              <a:spcBef>
                <a:spcPts val="0"/>
              </a:spcBef>
              <a:spcAft>
                <a:spcPts val="0"/>
              </a:spcAft>
              <a:buNone/>
            </a:pPr>
            <a:r>
              <a:rPr lang="en-US" sz="1200" dirty="0"/>
              <a:t>Photos by W. Parson/Chesapeake Bay Program</a:t>
            </a:r>
            <a:endParaRPr sz="1200" dirty="0"/>
          </a:p>
        </p:txBody>
      </p:sp>
      <p:sp>
        <p:nvSpPr>
          <p:cNvPr id="656" name="Google Shape;656;g13d9f743952_0_22"/>
          <p:cNvSpPr txBox="1"/>
          <p:nvPr/>
        </p:nvSpPr>
        <p:spPr>
          <a:xfrm>
            <a:off x="6208642" y="520861"/>
            <a:ext cx="5983500" cy="6348714"/>
          </a:xfrm>
          <a:prstGeom prst="rect">
            <a:avLst/>
          </a:prstGeom>
          <a:noFill/>
          <a:ln>
            <a:noFill/>
          </a:ln>
        </p:spPr>
        <p:txBody>
          <a:bodyPr spcFirstLastPara="1" wrap="square" lIns="91425" tIns="45700" rIns="91425" bIns="45700" anchor="t" anchorCtr="0">
            <a:normAutofit fontScale="92500" lnSpcReduction="10000"/>
          </a:bodyPr>
          <a:lstStyle/>
          <a:p>
            <a:pPr marL="285750" lvl="0" indent="-273050" algn="l" rtl="0">
              <a:lnSpc>
                <a:spcPct val="120000"/>
              </a:lnSpc>
              <a:spcBef>
                <a:spcPts val="1000"/>
              </a:spcBef>
              <a:spcAft>
                <a:spcPts val="0"/>
              </a:spcAft>
              <a:buClr>
                <a:schemeClr val="accent1"/>
              </a:buClr>
              <a:buSzPts val="1600"/>
              <a:buChar char="•"/>
            </a:pPr>
            <a:r>
              <a:rPr lang="en-US" sz="1600" dirty="0">
                <a:solidFill>
                  <a:srgbClr val="6B8B91"/>
                </a:solidFill>
                <a:latin typeface="Century Gothic"/>
                <a:ea typeface="Century Gothic"/>
                <a:cs typeface="Century Gothic"/>
                <a:sym typeface="Century Gothic"/>
              </a:rPr>
              <a:t>Urban Heat Islands</a:t>
            </a:r>
            <a:endParaRPr sz="16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Font typeface="Arial"/>
              <a:buNone/>
            </a:pPr>
            <a:r>
              <a:rPr lang="en-US" sz="1200" dirty="0">
                <a:solidFill>
                  <a:schemeClr val="dk1"/>
                </a:solidFill>
                <a:latin typeface="Century Gothic"/>
                <a:ea typeface="Century Gothic"/>
                <a:cs typeface="Century Gothic"/>
                <a:sym typeface="Century Gothic"/>
              </a:rPr>
              <a:t>Graphics by Green Fin Studio</a:t>
            </a:r>
            <a:endParaRPr sz="1200" dirty="0">
              <a:solidFill>
                <a:schemeClr val="dk1"/>
              </a:solidFill>
              <a:latin typeface="Century Gothic"/>
              <a:ea typeface="Century Gothic"/>
              <a:cs typeface="Century Gothic"/>
              <a:sym typeface="Century Gothic"/>
            </a:endParaRPr>
          </a:p>
          <a:p>
            <a:pPr marL="285750" lvl="0" indent="-273050" algn="l" rtl="0">
              <a:lnSpc>
                <a:spcPct val="120000"/>
              </a:lnSpc>
              <a:spcBef>
                <a:spcPts val="1000"/>
              </a:spcBef>
              <a:spcAft>
                <a:spcPts val="0"/>
              </a:spcAft>
              <a:buClr>
                <a:schemeClr val="accent1"/>
              </a:buClr>
              <a:buSzPts val="1600"/>
              <a:buChar char="•"/>
            </a:pPr>
            <a:r>
              <a:rPr lang="en-US" sz="1600" dirty="0">
                <a:solidFill>
                  <a:srgbClr val="6B8B91"/>
                </a:solidFill>
                <a:latin typeface="Century Gothic"/>
                <a:ea typeface="Century Gothic"/>
                <a:cs typeface="Century Gothic"/>
                <a:sym typeface="Century Gothic"/>
              </a:rPr>
              <a:t>Infrastructure Maintenance and Financing</a:t>
            </a:r>
            <a:endParaRPr sz="16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Font typeface="Arial"/>
              <a:buNone/>
            </a:pPr>
            <a:r>
              <a:rPr lang="en-US" sz="1200" dirty="0">
                <a:solidFill>
                  <a:schemeClr val="dk1"/>
                </a:solidFill>
                <a:latin typeface="Century Gothic"/>
                <a:ea typeface="Century Gothic"/>
                <a:cs typeface="Century Gothic"/>
                <a:sym typeface="Century Gothic"/>
              </a:rPr>
              <a:t>Photo by W. Parson/Chesapeake Bay Program</a:t>
            </a:r>
            <a:endParaRPr sz="1200" dirty="0">
              <a:solidFill>
                <a:schemeClr val="dk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Font typeface="Arial"/>
              <a:buNone/>
            </a:pPr>
            <a:r>
              <a:rPr lang="en-US" sz="1200" dirty="0">
                <a:solidFill>
                  <a:schemeClr val="dk1"/>
                </a:solidFill>
                <a:latin typeface="Century Gothic"/>
                <a:ea typeface="Century Gothic"/>
                <a:cs typeface="Century Gothic"/>
                <a:sym typeface="Century Gothic"/>
              </a:rPr>
              <a:t>Graphics by Green Fin Studio</a:t>
            </a:r>
            <a:endParaRPr sz="1200" dirty="0">
              <a:solidFill>
                <a:schemeClr val="dk1"/>
              </a:solidFill>
              <a:latin typeface="Century Gothic"/>
              <a:ea typeface="Century Gothic"/>
              <a:cs typeface="Century Gothic"/>
              <a:sym typeface="Century Gothic"/>
            </a:endParaRPr>
          </a:p>
          <a:p>
            <a:pPr marL="285750" lvl="0" indent="-273050" algn="l" rtl="0">
              <a:lnSpc>
                <a:spcPct val="120000"/>
              </a:lnSpc>
              <a:spcBef>
                <a:spcPts val="1000"/>
              </a:spcBef>
              <a:spcAft>
                <a:spcPts val="0"/>
              </a:spcAft>
              <a:buClr>
                <a:schemeClr val="accent1"/>
              </a:buClr>
              <a:buSzPts val="1600"/>
              <a:buChar char="•"/>
            </a:pPr>
            <a:r>
              <a:rPr lang="en-US" sz="1600" dirty="0">
                <a:solidFill>
                  <a:srgbClr val="6B8B91"/>
                </a:solidFill>
                <a:latin typeface="Century Gothic"/>
                <a:ea typeface="Century Gothic"/>
                <a:cs typeface="Century Gothic"/>
                <a:sym typeface="Century Gothic"/>
              </a:rPr>
              <a:t>Education</a:t>
            </a:r>
            <a:endParaRPr sz="16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Font typeface="Arial"/>
              <a:buNone/>
            </a:pPr>
            <a:r>
              <a:rPr lang="en-US" sz="1200" dirty="0">
                <a:solidFill>
                  <a:schemeClr val="dk1"/>
                </a:solidFill>
                <a:latin typeface="Century Gothic"/>
                <a:ea typeface="Century Gothic"/>
                <a:cs typeface="Century Gothic"/>
                <a:sym typeface="Century Gothic"/>
              </a:rPr>
              <a:t>Photo by W. Parson/Chesapeake Bay Program</a:t>
            </a:r>
            <a:endParaRPr sz="1200" dirty="0">
              <a:solidFill>
                <a:schemeClr val="dk1"/>
              </a:solidFill>
              <a:latin typeface="Century Gothic"/>
              <a:ea typeface="Century Gothic"/>
              <a:cs typeface="Century Gothic"/>
              <a:sym typeface="Century Gothic"/>
            </a:endParaRPr>
          </a:p>
          <a:p>
            <a:pPr marL="285750" lvl="0" indent="-273050" algn="l" rtl="0">
              <a:lnSpc>
                <a:spcPct val="120000"/>
              </a:lnSpc>
              <a:spcBef>
                <a:spcPts val="1000"/>
              </a:spcBef>
              <a:spcAft>
                <a:spcPts val="0"/>
              </a:spcAft>
              <a:buClr>
                <a:schemeClr val="accent1"/>
              </a:buClr>
              <a:buSzPts val="1600"/>
              <a:buChar char="•"/>
            </a:pPr>
            <a:r>
              <a:rPr lang="en-US" sz="1600" dirty="0">
                <a:solidFill>
                  <a:srgbClr val="6B8B91"/>
                </a:solidFill>
                <a:latin typeface="Century Gothic"/>
                <a:ea typeface="Century Gothic"/>
                <a:cs typeface="Century Gothic"/>
                <a:sym typeface="Century Gothic"/>
              </a:rPr>
              <a:t>Wider Benefits</a:t>
            </a:r>
            <a:endParaRPr sz="1600" dirty="0">
              <a:solidFill>
                <a:schemeClr val="accent1"/>
              </a:solidFill>
              <a:latin typeface="Century Gothic"/>
              <a:ea typeface="Century Gothic"/>
              <a:cs typeface="Century Gothic"/>
              <a:sym typeface="Century Gothic"/>
            </a:endParaRPr>
          </a:p>
          <a:p>
            <a:pPr marL="457200" lvl="0" indent="0" algn="l" rtl="0">
              <a:lnSpc>
                <a:spcPct val="120000"/>
              </a:lnSpc>
              <a:spcBef>
                <a:spcPts val="500"/>
              </a:spcBef>
              <a:spcAft>
                <a:spcPts val="0"/>
              </a:spcAft>
              <a:buNone/>
            </a:pPr>
            <a:r>
              <a:rPr lang="en-US" sz="1200" dirty="0">
                <a:solidFill>
                  <a:schemeClr val="dk1"/>
                </a:solidFill>
                <a:latin typeface="Century Gothic"/>
                <a:ea typeface="Century Gothic"/>
                <a:cs typeface="Century Gothic"/>
                <a:sym typeface="Century Gothic"/>
              </a:rPr>
              <a:t>Graphics by Green Fin Studio</a:t>
            </a:r>
            <a:endParaRPr sz="1200" dirty="0">
              <a:solidFill>
                <a:schemeClr val="dk1"/>
              </a:solidFill>
              <a:latin typeface="Century Gothic"/>
              <a:ea typeface="Century Gothic"/>
              <a:cs typeface="Century Gothic"/>
              <a:sym typeface="Century Gothic"/>
            </a:endParaRPr>
          </a:p>
          <a:p>
            <a:pPr marL="285750" lvl="0" indent="-273050" algn="l" rtl="0">
              <a:lnSpc>
                <a:spcPct val="120000"/>
              </a:lnSpc>
              <a:spcBef>
                <a:spcPts val="1000"/>
              </a:spcBef>
              <a:spcAft>
                <a:spcPts val="0"/>
              </a:spcAft>
              <a:buClr>
                <a:schemeClr val="accent1"/>
              </a:buClr>
              <a:buSzPts val="1600"/>
              <a:buChar char="•"/>
            </a:pPr>
            <a:r>
              <a:rPr lang="en-US" sz="1600" dirty="0">
                <a:solidFill>
                  <a:srgbClr val="6B8B91"/>
                </a:solidFill>
                <a:latin typeface="Century Gothic"/>
                <a:ea typeface="Century Gothic"/>
                <a:cs typeface="Century Gothic"/>
                <a:sym typeface="Century Gothic"/>
              </a:rPr>
              <a:t>Enhancing Community Trees</a:t>
            </a:r>
            <a:endParaRPr sz="1600" dirty="0">
              <a:solidFill>
                <a:schemeClr val="accent1"/>
              </a:solidFill>
              <a:latin typeface="Century Gothic"/>
              <a:ea typeface="Century Gothic"/>
              <a:cs typeface="Century Gothic"/>
              <a:sym typeface="Century Gothic"/>
            </a:endParaRPr>
          </a:p>
          <a:p>
            <a:pPr marL="457200" lvl="1" indent="0" algn="l" rtl="0">
              <a:lnSpc>
                <a:spcPct val="120000"/>
              </a:lnSpc>
              <a:spcBef>
                <a:spcPts val="500"/>
              </a:spcBef>
              <a:spcAft>
                <a:spcPts val="0"/>
              </a:spcAft>
              <a:buClr>
                <a:schemeClr val="dk1"/>
              </a:buClr>
              <a:buSzPts val="1600"/>
              <a:buFont typeface="Arial"/>
              <a:buNone/>
            </a:pPr>
            <a:r>
              <a:rPr lang="en-US" sz="1200" dirty="0">
                <a:solidFill>
                  <a:schemeClr val="dk1"/>
                </a:solidFill>
                <a:latin typeface="Century Gothic"/>
                <a:ea typeface="Century Gothic"/>
                <a:cs typeface="Century Gothic"/>
                <a:sym typeface="Century Gothic"/>
              </a:rPr>
              <a:t>Photo by A. </a:t>
            </a:r>
            <a:r>
              <a:rPr lang="en-US" sz="1200" dirty="0" err="1">
                <a:solidFill>
                  <a:schemeClr val="dk1"/>
                </a:solidFill>
                <a:latin typeface="Century Gothic"/>
                <a:ea typeface="Century Gothic"/>
                <a:cs typeface="Century Gothic"/>
                <a:sym typeface="Century Gothic"/>
              </a:rPr>
              <a:t>Pimental</a:t>
            </a:r>
            <a:r>
              <a:rPr lang="en-US" sz="1200" dirty="0">
                <a:solidFill>
                  <a:schemeClr val="dk1"/>
                </a:solidFill>
                <a:latin typeface="Century Gothic"/>
                <a:ea typeface="Century Gothic"/>
                <a:cs typeface="Century Gothic"/>
                <a:sym typeface="Century Gothic"/>
              </a:rPr>
              <a:t>/Chesapeake Bay Program</a:t>
            </a:r>
            <a:endParaRPr sz="1200" dirty="0">
              <a:solidFill>
                <a:schemeClr val="dk1"/>
              </a:solidFill>
              <a:latin typeface="Century Gothic"/>
              <a:ea typeface="Century Gothic"/>
              <a:cs typeface="Century Gothic"/>
              <a:sym typeface="Century Gothic"/>
            </a:endParaRPr>
          </a:p>
          <a:p>
            <a:pPr marL="285750" lvl="0" indent="-298450" algn="l" rtl="0">
              <a:lnSpc>
                <a:spcPct val="120000"/>
              </a:lnSpc>
              <a:spcBef>
                <a:spcPts val="1000"/>
              </a:spcBef>
              <a:spcAft>
                <a:spcPts val="0"/>
              </a:spcAft>
              <a:buClr>
                <a:schemeClr val="accent1"/>
              </a:buClr>
              <a:buSzPts val="2000"/>
              <a:buChar char="•"/>
            </a:pPr>
            <a:r>
              <a:rPr lang="en-US" sz="1600" dirty="0">
                <a:solidFill>
                  <a:srgbClr val="6B8B91"/>
                </a:solidFill>
                <a:latin typeface="Century Gothic"/>
                <a:ea typeface="Century Gothic"/>
                <a:cs typeface="Century Gothic"/>
                <a:sym typeface="Century Gothic"/>
              </a:rPr>
              <a:t>Tree Canopy</a:t>
            </a:r>
            <a:endParaRPr sz="1600" dirty="0">
              <a:solidFill>
                <a:srgbClr val="6B8B91"/>
              </a:solidFill>
              <a:latin typeface="Century Gothic"/>
              <a:ea typeface="Century Gothic"/>
              <a:cs typeface="Century Gothic"/>
              <a:sym typeface="Century Gothic"/>
            </a:endParaRPr>
          </a:p>
          <a:p>
            <a:pPr marL="457200" lvl="0" indent="0" algn="l" rtl="0">
              <a:lnSpc>
                <a:spcPct val="100000"/>
              </a:lnSpc>
              <a:spcBef>
                <a:spcPts val="500"/>
              </a:spcBef>
              <a:spcAft>
                <a:spcPts val="0"/>
              </a:spcAft>
              <a:buNone/>
            </a:pPr>
            <a:r>
              <a:rPr lang="en-US" sz="1200" dirty="0">
                <a:solidFill>
                  <a:schemeClr val="dk1"/>
                </a:solidFill>
                <a:latin typeface="Century Gothic"/>
                <a:ea typeface="Century Gothic"/>
                <a:cs typeface="Century Gothic"/>
                <a:sym typeface="Century Gothic"/>
              </a:rPr>
              <a:t>Photo by W. Parson/Chesapeake Bay Program</a:t>
            </a:r>
            <a:endParaRPr sz="1200" dirty="0">
              <a:solidFill>
                <a:schemeClr val="dk1"/>
              </a:solidFill>
              <a:latin typeface="Century Gothic"/>
              <a:ea typeface="Century Gothic"/>
              <a:cs typeface="Century Gothic"/>
              <a:sym typeface="Century Gothic"/>
            </a:endParaRPr>
          </a:p>
          <a:p>
            <a:pPr marL="457200" lvl="0" indent="0" algn="l" rtl="0">
              <a:lnSpc>
                <a:spcPct val="100000"/>
              </a:lnSpc>
              <a:spcBef>
                <a:spcPts val="500"/>
              </a:spcBef>
              <a:spcAft>
                <a:spcPts val="0"/>
              </a:spcAft>
              <a:buNone/>
            </a:pPr>
            <a:r>
              <a:rPr lang="en-US" sz="1200" dirty="0">
                <a:solidFill>
                  <a:schemeClr val="dk1"/>
                </a:solidFill>
                <a:latin typeface="Century Gothic"/>
                <a:ea typeface="Century Gothic"/>
                <a:cs typeface="Century Gothic"/>
                <a:sym typeface="Century Gothic"/>
              </a:rPr>
              <a:t>Video by Forest Service</a:t>
            </a:r>
            <a:endParaRPr sz="1200" dirty="0">
              <a:solidFill>
                <a:schemeClr val="dk1"/>
              </a:solidFill>
              <a:latin typeface="Century Gothic"/>
              <a:ea typeface="Century Gothic"/>
              <a:cs typeface="Century Gothic"/>
              <a:sym typeface="Century Gothic"/>
            </a:endParaRPr>
          </a:p>
          <a:p>
            <a:pPr marL="285750" lvl="0" indent="-298450" algn="l" rtl="0">
              <a:lnSpc>
                <a:spcPct val="120000"/>
              </a:lnSpc>
              <a:spcBef>
                <a:spcPts val="1000"/>
              </a:spcBef>
              <a:spcAft>
                <a:spcPts val="0"/>
              </a:spcAft>
              <a:buClr>
                <a:schemeClr val="accent1"/>
              </a:buClr>
              <a:buSzPts val="2000"/>
              <a:buChar char="•"/>
            </a:pPr>
            <a:r>
              <a:rPr lang="en-US" sz="1600" dirty="0">
                <a:solidFill>
                  <a:srgbClr val="6B8B91"/>
                </a:solidFill>
                <a:latin typeface="Century Gothic"/>
                <a:ea typeface="Century Gothic"/>
                <a:cs typeface="Century Gothic"/>
                <a:sym typeface="Century Gothic"/>
              </a:rPr>
              <a:t>Forest Buffers</a:t>
            </a:r>
            <a:endParaRPr sz="1600" dirty="0">
              <a:solidFill>
                <a:srgbClr val="6B8B91"/>
              </a:solidFill>
              <a:latin typeface="Century Gothic"/>
              <a:ea typeface="Century Gothic"/>
              <a:cs typeface="Century Gothic"/>
              <a:sym typeface="Century Gothic"/>
            </a:endParaRPr>
          </a:p>
          <a:p>
            <a:pPr marL="457200" lvl="0" indent="0" algn="l" rtl="0">
              <a:lnSpc>
                <a:spcPct val="100000"/>
              </a:lnSpc>
              <a:spcBef>
                <a:spcPts val="500"/>
              </a:spcBef>
              <a:spcAft>
                <a:spcPts val="0"/>
              </a:spcAft>
              <a:buNone/>
            </a:pPr>
            <a:r>
              <a:rPr lang="en-US" sz="1200" dirty="0">
                <a:solidFill>
                  <a:schemeClr val="dk1"/>
                </a:solidFill>
                <a:latin typeface="Century Gothic"/>
                <a:ea typeface="Century Gothic"/>
                <a:cs typeface="Century Gothic"/>
                <a:sym typeface="Century Gothic"/>
              </a:rPr>
              <a:t>Photo by W. Parson/Chesapeake Bay Program</a:t>
            </a:r>
            <a:endParaRPr sz="1200" dirty="0">
              <a:solidFill>
                <a:schemeClr val="dk1"/>
              </a:solidFill>
              <a:latin typeface="Century Gothic"/>
              <a:ea typeface="Century Gothic"/>
              <a:cs typeface="Century Gothic"/>
              <a:sym typeface="Century Gothic"/>
            </a:endParaRPr>
          </a:p>
          <a:p>
            <a:pPr marL="285750" lvl="0" indent="-273050" algn="l" rtl="0">
              <a:lnSpc>
                <a:spcPct val="120000"/>
              </a:lnSpc>
              <a:spcBef>
                <a:spcPts val="1000"/>
              </a:spcBef>
              <a:spcAft>
                <a:spcPts val="0"/>
              </a:spcAft>
              <a:buClr>
                <a:schemeClr val="accent1"/>
              </a:buClr>
              <a:buSzPts val="1600"/>
              <a:buChar char="•"/>
            </a:pPr>
            <a:r>
              <a:rPr lang="en-US" sz="1600" dirty="0">
                <a:solidFill>
                  <a:srgbClr val="6B8B91"/>
                </a:solidFill>
                <a:latin typeface="Century Gothic"/>
                <a:ea typeface="Century Gothic"/>
                <a:cs typeface="Century Gothic"/>
                <a:sym typeface="Century Gothic"/>
              </a:rPr>
              <a:t>Conserving Forests</a:t>
            </a:r>
            <a:endParaRPr sz="1600" dirty="0">
              <a:solidFill>
                <a:srgbClr val="6B8B91"/>
              </a:solidFill>
              <a:latin typeface="Century Gothic"/>
              <a:ea typeface="Century Gothic"/>
              <a:cs typeface="Century Gothic"/>
              <a:sym typeface="Century Gothic"/>
            </a:endParaRPr>
          </a:p>
          <a:p>
            <a:pPr marL="457200" lvl="0" indent="0" algn="l" rtl="0">
              <a:lnSpc>
                <a:spcPct val="100000"/>
              </a:lnSpc>
              <a:spcBef>
                <a:spcPts val="500"/>
              </a:spcBef>
              <a:spcAft>
                <a:spcPts val="0"/>
              </a:spcAft>
              <a:buNone/>
            </a:pPr>
            <a:r>
              <a:rPr lang="en-US" sz="1200" dirty="0">
                <a:solidFill>
                  <a:schemeClr val="dk1"/>
                </a:solidFill>
                <a:latin typeface="Century Gothic"/>
                <a:ea typeface="Century Gothic"/>
                <a:cs typeface="Century Gothic"/>
                <a:sym typeface="Century Gothic"/>
              </a:rPr>
              <a:t>Photo by Leslie Robertson for the National Association of State Foresters</a:t>
            </a:r>
            <a:endParaRPr sz="1200" dirty="0">
              <a:solidFill>
                <a:schemeClr val="dk1"/>
              </a:solidFill>
              <a:latin typeface="Century Gothic"/>
              <a:ea typeface="Century Gothic"/>
              <a:cs typeface="Century Gothic"/>
              <a:sym typeface="Century Gothic"/>
            </a:endParaRPr>
          </a:p>
          <a:p>
            <a:pPr marL="285750" lvl="0" indent="-311150" algn="l" rtl="0">
              <a:lnSpc>
                <a:spcPct val="120000"/>
              </a:lnSpc>
              <a:spcBef>
                <a:spcPts val="1000"/>
              </a:spcBef>
              <a:spcAft>
                <a:spcPts val="0"/>
              </a:spcAft>
              <a:buClr>
                <a:schemeClr val="accent1"/>
              </a:buClr>
              <a:buSzPts val="2200"/>
              <a:buChar char="•"/>
            </a:pPr>
            <a:r>
              <a:rPr lang="en-US" sz="1600" dirty="0">
                <a:solidFill>
                  <a:srgbClr val="6B8B91"/>
                </a:solidFill>
                <a:latin typeface="Century Gothic"/>
                <a:ea typeface="Century Gothic"/>
                <a:cs typeface="Century Gothic"/>
                <a:sym typeface="Century Gothic"/>
              </a:rPr>
              <a:t>Incentives</a:t>
            </a:r>
            <a:endParaRPr sz="1800" dirty="0">
              <a:solidFill>
                <a:srgbClr val="6B8B91"/>
              </a:solidFill>
              <a:latin typeface="Century Gothic"/>
              <a:ea typeface="Century Gothic"/>
              <a:cs typeface="Century Gothic"/>
              <a:sym typeface="Century Gothic"/>
            </a:endParaRPr>
          </a:p>
          <a:p>
            <a:pPr marL="457200" lvl="0" indent="0" algn="l" rtl="0">
              <a:lnSpc>
                <a:spcPct val="100000"/>
              </a:lnSpc>
              <a:spcBef>
                <a:spcPts val="500"/>
              </a:spcBef>
              <a:spcAft>
                <a:spcPts val="0"/>
              </a:spcAft>
              <a:buNone/>
            </a:pPr>
            <a:r>
              <a:rPr lang="en-US" sz="1200" dirty="0">
                <a:solidFill>
                  <a:schemeClr val="dk1"/>
                </a:solidFill>
                <a:latin typeface="Century Gothic"/>
                <a:ea typeface="Century Gothic"/>
                <a:cs typeface="Century Gothic"/>
                <a:sym typeface="Century Gothic"/>
              </a:rPr>
              <a:t>Photo by S. Ballard/Chesapeake Bay Program</a:t>
            </a:r>
            <a:endParaRPr sz="1200" dirty="0">
              <a:solidFill>
                <a:schemeClr val="dk1"/>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9" name="Google Shape;129;p3"/>
          <p:cNvSpPr/>
          <p:nvPr/>
        </p:nvSpPr>
        <p:spPr>
          <a:xfrm>
            <a:off x="-1" y="158531"/>
            <a:ext cx="5991507"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3"/>
          <p:cNvSpPr txBox="1">
            <a:spLocks noGrp="1"/>
          </p:cNvSpPr>
          <p:nvPr>
            <p:ph type="title"/>
          </p:nvPr>
        </p:nvSpPr>
        <p:spPr>
          <a:xfrm>
            <a:off x="104492" y="-22130"/>
            <a:ext cx="5991507" cy="87642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Arial"/>
              <a:buNone/>
            </a:pPr>
            <a:r>
              <a:rPr lang="en-US" b="1">
                <a:solidFill>
                  <a:schemeClr val="lt1"/>
                </a:solidFill>
                <a:latin typeface="Arial"/>
                <a:ea typeface="Arial"/>
                <a:cs typeface="Arial"/>
                <a:sym typeface="Arial"/>
              </a:rPr>
              <a:t>A Guide For Local Governments</a:t>
            </a:r>
            <a:endParaRPr/>
          </a:p>
        </p:txBody>
      </p:sp>
      <p:sp>
        <p:nvSpPr>
          <p:cNvPr id="141" name="Google Shape;141;p3"/>
          <p:cNvSpPr txBox="1"/>
          <p:nvPr/>
        </p:nvSpPr>
        <p:spPr>
          <a:xfrm>
            <a:off x="327654" y="1638052"/>
            <a:ext cx="11536689" cy="4067740"/>
          </a:xfrm>
          <a:prstGeom prst="rect">
            <a:avLst/>
          </a:prstGeom>
          <a:noFill/>
          <a:ln>
            <a:noFill/>
          </a:ln>
        </p:spPr>
        <p:txBody>
          <a:bodyPr spcFirstLastPara="1" wrap="square" lIns="91425" tIns="45700" rIns="91425" bIns="45700" numCol="2" anchor="t" anchorCtr="0">
            <a:spAutoFit/>
          </a:bodyPr>
          <a:lstStyle/>
          <a:p>
            <a:pPr marL="457200" marR="0" lvl="0" indent="-457200" algn="l" rtl="0">
              <a:spcBef>
                <a:spcPts val="0"/>
              </a:spcBef>
              <a:spcAft>
                <a:spcPts val="0"/>
              </a:spcAft>
              <a:buClr>
                <a:schemeClr val="dk1"/>
              </a:buClr>
              <a:buSzPct val="100000"/>
              <a:buFont typeface="+mj-lt"/>
              <a:buAutoNum type="arabicPeriod"/>
            </a:pPr>
            <a:r>
              <a:rPr lang="en-US" sz="2000" b="0" i="0" u="none" strike="noStrike" cap="none" dirty="0">
                <a:solidFill>
                  <a:schemeClr val="dk1"/>
                </a:solidFill>
                <a:latin typeface="Century Gothic"/>
                <a:ea typeface="Century Gothic"/>
                <a:cs typeface="Century Gothic"/>
                <a:sym typeface="Century Gothic"/>
              </a:rPr>
              <a:t>How Your Watershed Works </a:t>
            </a:r>
            <a:endParaRPr sz="2000" b="0" i="0" u="none" strike="noStrike" cap="none" dirty="0">
              <a:solidFill>
                <a:srgbClr val="000000"/>
              </a:solidFill>
              <a:latin typeface="Arial"/>
              <a:ea typeface="Arial"/>
              <a:cs typeface="Arial"/>
              <a:sym typeface="Arial"/>
            </a:endParaRPr>
          </a:p>
          <a:p>
            <a:pPr marL="457200" marR="0" lvl="0" indent="-457200" algn="l" rtl="0">
              <a:spcBef>
                <a:spcPts val="1000"/>
              </a:spcBef>
              <a:spcAft>
                <a:spcPts val="0"/>
              </a:spcAft>
              <a:buClr>
                <a:schemeClr val="dk1"/>
              </a:buClr>
              <a:buSzPct val="100000"/>
              <a:buFont typeface="+mj-lt"/>
              <a:buAutoNum type="arabicPeriod"/>
            </a:pPr>
            <a:r>
              <a:rPr lang="en-US" sz="2000" b="0" i="0" u="none" strike="noStrike" cap="none" dirty="0">
                <a:solidFill>
                  <a:schemeClr val="dk1"/>
                </a:solidFill>
                <a:latin typeface="Century Gothic"/>
                <a:ea typeface="Century Gothic"/>
                <a:cs typeface="Century Gothic"/>
                <a:sym typeface="Century Gothic"/>
              </a:rPr>
              <a:t>Foundations of Clean Water</a:t>
            </a:r>
            <a:endParaRPr sz="2000" b="0" i="0" u="none" strike="noStrike" cap="none" dirty="0">
              <a:solidFill>
                <a:srgbClr val="000000"/>
              </a:solidFill>
              <a:latin typeface="Arial"/>
              <a:ea typeface="Arial"/>
              <a:cs typeface="Arial"/>
              <a:sym typeface="Arial"/>
            </a:endParaRPr>
          </a:p>
          <a:p>
            <a:pPr marL="457200" marR="0" lvl="0" indent="-457200" algn="l" rtl="0">
              <a:spcBef>
                <a:spcPts val="1000"/>
              </a:spcBef>
              <a:spcAft>
                <a:spcPts val="0"/>
              </a:spcAft>
              <a:buClr>
                <a:schemeClr val="dk1"/>
              </a:buClr>
              <a:buSzPct val="100000"/>
              <a:buFont typeface="+mj-lt"/>
              <a:buAutoNum type="arabicPeriod"/>
            </a:pPr>
            <a:r>
              <a:rPr lang="en-US" sz="2000" b="0" i="0" u="none" strike="noStrike" cap="none" dirty="0">
                <a:solidFill>
                  <a:schemeClr val="dk1"/>
                </a:solidFill>
                <a:latin typeface="Century Gothic"/>
                <a:ea typeface="Century Gothic"/>
                <a:cs typeface="Century Gothic"/>
                <a:sym typeface="Century Gothic"/>
              </a:rPr>
              <a:t>Clean Water for the Economy</a:t>
            </a:r>
            <a:endParaRPr sz="2000" i="0" u="none" strike="noStrike" cap="none" dirty="0">
              <a:solidFill>
                <a:schemeClr val="tx1"/>
              </a:solidFill>
              <a:latin typeface="Arial"/>
              <a:ea typeface="Arial"/>
              <a:cs typeface="Arial"/>
              <a:sym typeface="Arial"/>
            </a:endParaRPr>
          </a:p>
          <a:p>
            <a:pPr marL="457200" marR="0" lvl="0" indent="-457200" algn="l" rtl="0">
              <a:spcBef>
                <a:spcPts val="1000"/>
              </a:spcBef>
              <a:spcAft>
                <a:spcPts val="0"/>
              </a:spcAft>
              <a:buClrTx/>
              <a:buSzPct val="100000"/>
              <a:buFont typeface="+mj-lt"/>
              <a:buAutoNum type="arabicPeriod"/>
            </a:pPr>
            <a:r>
              <a:rPr lang="en-US" sz="2000" b="1" i="0" u="none" strike="noStrike" cap="none" dirty="0">
                <a:solidFill>
                  <a:srgbClr val="448A50"/>
                </a:solidFill>
                <a:latin typeface="Century Gothic"/>
                <a:ea typeface="Century Gothic"/>
                <a:cs typeface="Century Gothic"/>
                <a:sym typeface="Century Gothic"/>
              </a:rPr>
              <a:t>Capitalizing on the Benefits of Trees</a:t>
            </a:r>
            <a:endParaRPr sz="2000" b="1" i="0" u="none" strike="noStrike" cap="none" dirty="0">
              <a:solidFill>
                <a:srgbClr val="448A50"/>
              </a:solidFill>
              <a:latin typeface="Arial"/>
              <a:ea typeface="Arial"/>
              <a:cs typeface="Arial"/>
              <a:sym typeface="Arial"/>
            </a:endParaRPr>
          </a:p>
          <a:p>
            <a:pPr marL="457200" marR="0" lvl="0" indent="-457200" algn="l" rtl="0">
              <a:spcBef>
                <a:spcPts val="1000"/>
              </a:spcBef>
              <a:spcAft>
                <a:spcPts val="0"/>
              </a:spcAft>
              <a:buClrTx/>
              <a:buSzPct val="100000"/>
              <a:buFont typeface="+mj-lt"/>
              <a:buAutoNum type="arabicPeriod"/>
            </a:pPr>
            <a:r>
              <a:rPr lang="en-US" sz="2000" i="0" u="none" strike="noStrike" cap="none" dirty="0">
                <a:solidFill>
                  <a:schemeClr val="tx1"/>
                </a:solidFill>
                <a:latin typeface="Century Gothic"/>
                <a:ea typeface="Century Gothic"/>
                <a:cs typeface="Century Gothic"/>
                <a:sym typeface="Century Gothic"/>
              </a:rPr>
              <a:t>Preserving Local Character and Landscapes</a:t>
            </a:r>
            <a:endParaRPr sz="2000" i="0" u="none" strike="noStrike" cap="none" dirty="0">
              <a:solidFill>
                <a:schemeClr val="tx1"/>
              </a:solidFill>
              <a:latin typeface="Arial"/>
              <a:ea typeface="Arial"/>
              <a:cs typeface="Arial"/>
              <a:sym typeface="Arial"/>
            </a:endParaRPr>
          </a:p>
          <a:p>
            <a:pPr marL="457200" marR="0" lvl="0" indent="-457200" algn="l" rtl="0">
              <a:spcBef>
                <a:spcPts val="1000"/>
              </a:spcBef>
              <a:spcAft>
                <a:spcPts val="0"/>
              </a:spcAft>
              <a:buClrTx/>
              <a:buSzPct val="100000"/>
              <a:buFont typeface="+mj-lt"/>
              <a:buAutoNum type="arabicPeriod"/>
            </a:pPr>
            <a:r>
              <a:rPr lang="en-US" sz="2000" i="0" u="none" strike="noStrike" cap="none" dirty="0">
                <a:solidFill>
                  <a:schemeClr val="tx1"/>
                </a:solidFill>
                <a:latin typeface="Century Gothic"/>
                <a:ea typeface="Century Gothic"/>
                <a:cs typeface="Century Gothic"/>
                <a:sym typeface="Century Gothic"/>
              </a:rPr>
              <a:t>Protecting Your Infrastructure Through Stormwater Resiliency</a:t>
            </a:r>
            <a:endParaRPr sz="2000" i="0" u="none" strike="noStrike" cap="none" dirty="0">
              <a:solidFill>
                <a:schemeClr val="tx1"/>
              </a:solidFill>
              <a:latin typeface="Century Gothic"/>
              <a:ea typeface="Century Gothic"/>
              <a:cs typeface="Century Gothic"/>
              <a:sym typeface="Century Gothic"/>
            </a:endParaRPr>
          </a:p>
          <a:p>
            <a:pPr marL="457200" marR="0" lvl="0" indent="-457200" algn="l" rtl="0">
              <a:spcBef>
                <a:spcPts val="1000"/>
              </a:spcBef>
              <a:spcAft>
                <a:spcPts val="0"/>
              </a:spcAft>
              <a:buClrTx/>
              <a:buSzPct val="100000"/>
              <a:buFont typeface="+mj-lt"/>
              <a:buAutoNum type="arabicPeriod"/>
            </a:pPr>
            <a:endParaRPr lang="en-US" sz="2000" i="0" u="none" strike="noStrike" cap="none" dirty="0">
              <a:solidFill>
                <a:schemeClr val="tx1"/>
              </a:solidFill>
              <a:latin typeface="Century Gothic"/>
              <a:ea typeface="Century Gothic"/>
              <a:cs typeface="Century Gothic"/>
              <a:sym typeface="Century Gothic"/>
            </a:endParaRPr>
          </a:p>
          <a:p>
            <a:pPr marL="457200" marR="0" lvl="0" indent="-457200" algn="l" rtl="0">
              <a:spcBef>
                <a:spcPts val="1000"/>
              </a:spcBef>
              <a:spcAft>
                <a:spcPts val="0"/>
              </a:spcAft>
              <a:buClrTx/>
              <a:buSzPct val="100000"/>
              <a:buFont typeface="+mj-lt"/>
              <a:buAutoNum type="arabicPeriod"/>
            </a:pPr>
            <a:endParaRPr lang="en-US" sz="2000" dirty="0">
              <a:solidFill>
                <a:schemeClr val="tx1"/>
              </a:solidFill>
              <a:latin typeface="Century Gothic"/>
              <a:ea typeface="Century Gothic"/>
              <a:cs typeface="Century Gothic"/>
              <a:sym typeface="Century Gothic"/>
            </a:endParaRPr>
          </a:p>
          <a:p>
            <a:pPr marL="457200" marR="0" lvl="0" indent="-457200" algn="l" rtl="0">
              <a:spcBef>
                <a:spcPts val="1000"/>
              </a:spcBef>
              <a:spcAft>
                <a:spcPts val="0"/>
              </a:spcAft>
              <a:buClrTx/>
              <a:buSzPct val="100000"/>
              <a:buFont typeface="+mj-lt"/>
              <a:buAutoNum type="arabicPeriod"/>
            </a:pPr>
            <a:r>
              <a:rPr lang="en-US" sz="2000" i="0" u="none" strike="noStrike" cap="none" dirty="0">
                <a:solidFill>
                  <a:schemeClr val="tx1"/>
                </a:solidFill>
                <a:latin typeface="Century Gothic"/>
                <a:ea typeface="Century Gothic"/>
                <a:cs typeface="Century Gothic"/>
                <a:sym typeface="Century Gothic"/>
              </a:rPr>
              <a:t>Building the Workforce of Today </a:t>
            </a:r>
            <a:r>
              <a:rPr lang="en-US" sz="2000" i="1" u="none" strike="noStrike" cap="none" dirty="0">
                <a:solidFill>
                  <a:schemeClr val="tx1"/>
                </a:solidFill>
                <a:latin typeface="Century Gothic"/>
                <a:ea typeface="Century Gothic"/>
                <a:cs typeface="Century Gothic"/>
                <a:sym typeface="Century Gothic"/>
              </a:rPr>
              <a:t>and </a:t>
            </a:r>
            <a:r>
              <a:rPr lang="en-US" sz="2000" i="0" u="none" strike="noStrike" cap="none" dirty="0">
                <a:solidFill>
                  <a:schemeClr val="tx1"/>
                </a:solidFill>
                <a:latin typeface="Century Gothic"/>
                <a:ea typeface="Century Gothic"/>
                <a:cs typeface="Century Gothic"/>
                <a:sym typeface="Century Gothic"/>
              </a:rPr>
              <a:t>Tomorrow</a:t>
            </a:r>
            <a:endParaRPr sz="2000" i="0" u="none" strike="noStrike" cap="none" dirty="0">
              <a:solidFill>
                <a:schemeClr val="tx1"/>
              </a:solidFill>
              <a:latin typeface="Arial"/>
              <a:ea typeface="Arial"/>
              <a:cs typeface="Arial"/>
              <a:sym typeface="Arial"/>
            </a:endParaRPr>
          </a:p>
          <a:p>
            <a:pPr marL="457200" marR="0" lvl="0" indent="-457200" algn="l" rtl="0">
              <a:spcBef>
                <a:spcPts val="1000"/>
              </a:spcBef>
              <a:spcAft>
                <a:spcPts val="0"/>
              </a:spcAft>
              <a:buClrTx/>
              <a:buSzPct val="100000"/>
              <a:buFont typeface="+mj-lt"/>
              <a:buAutoNum type="arabicPeriod"/>
            </a:pPr>
            <a:r>
              <a:rPr lang="en-US" sz="2000" i="0" u="none" strike="noStrike" cap="none" dirty="0">
                <a:solidFill>
                  <a:schemeClr val="tx1"/>
                </a:solidFill>
                <a:latin typeface="Century Gothic"/>
                <a:ea typeface="Century Gothic"/>
                <a:cs typeface="Century Gothic"/>
                <a:sym typeface="Century Gothic"/>
              </a:rPr>
              <a:t>Preparing Your Community for Water Extremes</a:t>
            </a:r>
            <a:endParaRPr sz="2000" i="0" u="none" strike="noStrike" cap="none" dirty="0">
              <a:solidFill>
                <a:schemeClr val="tx1"/>
              </a:solidFill>
              <a:latin typeface="Arial"/>
              <a:ea typeface="Arial"/>
              <a:cs typeface="Arial"/>
              <a:sym typeface="Arial"/>
            </a:endParaRPr>
          </a:p>
          <a:p>
            <a:pPr marL="457200" marR="0" lvl="0" indent="-457200" algn="l" rtl="0">
              <a:spcBef>
                <a:spcPts val="1000"/>
              </a:spcBef>
              <a:spcAft>
                <a:spcPts val="0"/>
              </a:spcAft>
              <a:buClrTx/>
              <a:buSzPct val="100000"/>
              <a:buFont typeface="+mj-lt"/>
              <a:buAutoNum type="arabicPeriod"/>
            </a:pPr>
            <a:r>
              <a:rPr lang="en-US" sz="2000" i="0" u="none" strike="noStrike" cap="none" dirty="0">
                <a:solidFill>
                  <a:schemeClr val="tx1"/>
                </a:solidFill>
                <a:latin typeface="Century Gothic"/>
                <a:ea typeface="Century Gothic"/>
                <a:cs typeface="Century Gothic"/>
                <a:sym typeface="Century Gothic"/>
              </a:rPr>
              <a:t>Understanding and Supporting Your Agricultural Allies</a:t>
            </a:r>
            <a:endParaRPr sz="2000" i="0" u="none" strike="noStrike" cap="none" dirty="0">
              <a:solidFill>
                <a:schemeClr val="tx1"/>
              </a:solidFill>
              <a:latin typeface="Century Gothic"/>
              <a:ea typeface="Century Gothic"/>
              <a:cs typeface="Century Gothic"/>
              <a:sym typeface="Century Gothic"/>
            </a:endParaRPr>
          </a:p>
          <a:p>
            <a:pPr marL="457200" marR="0" lvl="0" indent="-457200" algn="l" rtl="0">
              <a:spcBef>
                <a:spcPts val="1000"/>
              </a:spcBef>
              <a:spcAft>
                <a:spcPts val="0"/>
              </a:spcAft>
              <a:buClr>
                <a:schemeClr val="dk1"/>
              </a:buClr>
              <a:buSzPct val="100000"/>
              <a:buFont typeface="+mj-lt"/>
              <a:buAutoNum type="arabicPeriod"/>
            </a:pPr>
            <a:r>
              <a:rPr lang="en-US" sz="2000" b="0" i="0" u="none" strike="noStrike" cap="none" dirty="0">
                <a:solidFill>
                  <a:schemeClr val="dk1"/>
                </a:solidFill>
                <a:latin typeface="Century Gothic"/>
                <a:ea typeface="Century Gothic"/>
                <a:cs typeface="Century Gothic"/>
                <a:sym typeface="Century Gothic"/>
              </a:rPr>
              <a:t>Keys to Engaging Your Community on Sustainability</a:t>
            </a:r>
            <a:endParaRPr sz="2000" b="0" i="0" u="none" strike="noStrike" cap="none" dirty="0">
              <a:solidFill>
                <a:srgbClr val="000000"/>
              </a:solidFill>
              <a:latin typeface="Arial"/>
              <a:ea typeface="Arial"/>
              <a:cs typeface="Arial"/>
              <a:sym typeface="Arial"/>
            </a:endParaRPr>
          </a:p>
          <a:p>
            <a:pPr marL="457200" marR="0" lvl="0" indent="-457200" algn="l" rtl="0">
              <a:spcBef>
                <a:spcPts val="1000"/>
              </a:spcBef>
              <a:spcAft>
                <a:spcPts val="0"/>
              </a:spcAft>
              <a:buClr>
                <a:schemeClr val="dk1"/>
              </a:buClr>
              <a:buSzPct val="100000"/>
              <a:buFont typeface="+mj-lt"/>
              <a:buAutoNum type="arabicPeriod"/>
            </a:pPr>
            <a:r>
              <a:rPr lang="en-US" sz="2000" b="0" i="0" u="none" strike="noStrike" cap="none" dirty="0">
                <a:solidFill>
                  <a:schemeClr val="dk1"/>
                </a:solidFill>
                <a:latin typeface="Century Gothic"/>
                <a:ea typeface="Century Gothic"/>
                <a:cs typeface="Century Gothic"/>
                <a:sym typeface="Century Gothic"/>
              </a:rPr>
              <a:t>Your Health and the Environment</a:t>
            </a:r>
            <a:endParaRPr sz="2000" b="0" i="0" u="none" strike="noStrike" cap="none" dirty="0">
              <a:solidFill>
                <a:schemeClr val="dk1"/>
              </a:solidFill>
              <a:latin typeface="Century Gothic"/>
              <a:ea typeface="Century Gothic"/>
              <a:cs typeface="Century Gothic"/>
              <a:sym typeface="Century Gothic"/>
            </a:endParaRPr>
          </a:p>
        </p:txBody>
      </p:sp>
      <p:grpSp>
        <p:nvGrpSpPr>
          <p:cNvPr id="9" name="Group 8">
            <a:extLst>
              <a:ext uri="{FF2B5EF4-FFF2-40B4-BE49-F238E27FC236}">
                <a16:creationId xmlns:a16="http://schemas.microsoft.com/office/drawing/2014/main" id="{A10B9178-5674-06DA-C937-A4A8111A3DE6}"/>
              </a:ext>
            </a:extLst>
          </p:cNvPr>
          <p:cNvGrpSpPr/>
          <p:nvPr/>
        </p:nvGrpSpPr>
        <p:grpSpPr>
          <a:xfrm>
            <a:off x="1295857" y="5347402"/>
            <a:ext cx="9600282" cy="614417"/>
            <a:chOff x="1051033" y="4998612"/>
            <a:chExt cx="9600282" cy="614417"/>
          </a:xfrm>
        </p:grpSpPr>
        <p:sp>
          <p:nvSpPr>
            <p:cNvPr id="10" name="TextBox 9">
              <a:extLst>
                <a:ext uri="{FF2B5EF4-FFF2-40B4-BE49-F238E27FC236}">
                  <a16:creationId xmlns:a16="http://schemas.microsoft.com/office/drawing/2014/main" id="{3404EC7E-B723-3CFA-AB16-F174D2116372}"/>
                </a:ext>
              </a:extLst>
            </p:cNvPr>
            <p:cNvSpPr txBox="1"/>
            <p:nvPr/>
          </p:nvSpPr>
          <p:spPr>
            <a:xfrm>
              <a:off x="1818290" y="5013434"/>
              <a:ext cx="8833025" cy="584775"/>
            </a:xfrm>
            <a:prstGeom prst="rect">
              <a:avLst/>
            </a:prstGeom>
            <a:noFill/>
          </p:spPr>
          <p:txBody>
            <a:bodyPr wrap="square" rtlCol="0">
              <a:spAutoFit/>
            </a:bodyPr>
            <a:lstStyle/>
            <a:p>
              <a:r>
                <a:rPr lang="en-US" sz="3200" dirty="0">
                  <a:latin typeface="Century Gothic" panose="020B0502020202020204" pitchFamily="34" charset="0"/>
                </a:rPr>
                <a:t>Access the full set of modules here: </a:t>
              </a:r>
              <a:r>
                <a:rPr lang="en-US" sz="3200" dirty="0" err="1">
                  <a:latin typeface="Century Gothic" panose="020B0502020202020204" pitchFamily="34" charset="0"/>
                </a:rPr>
                <a:t>bitly</a:t>
              </a:r>
              <a:r>
                <a:rPr lang="en-US" sz="3200" dirty="0">
                  <a:latin typeface="Century Gothic" panose="020B0502020202020204" pitchFamily="34" charset="0"/>
                </a:rPr>
                <a:t> link</a:t>
              </a:r>
            </a:p>
          </p:txBody>
        </p:sp>
        <p:pic>
          <p:nvPicPr>
            <p:cNvPr id="11" name="Picture 10">
              <a:extLst>
                <a:ext uri="{FF2B5EF4-FFF2-40B4-BE49-F238E27FC236}">
                  <a16:creationId xmlns:a16="http://schemas.microsoft.com/office/drawing/2014/main" id="{2363AD96-C349-7B36-0584-3017B2A1ADB8}"/>
                </a:ext>
              </a:extLst>
            </p:cNvPr>
            <p:cNvPicPr>
              <a:picLocks noChangeAspect="1"/>
            </p:cNvPicPr>
            <p:nvPr/>
          </p:nvPicPr>
          <p:blipFill>
            <a:blip r:embed="rId3"/>
            <a:stretch>
              <a:fillRect/>
            </a:stretch>
          </p:blipFill>
          <p:spPr>
            <a:xfrm>
              <a:off x="1051033" y="4998612"/>
              <a:ext cx="614417" cy="614417"/>
            </a:xfrm>
            <a:prstGeom prst="rect">
              <a:avLst/>
            </a:prstGeom>
          </p:spPr>
        </p:pic>
      </p:grpSp>
      <p:sp>
        <p:nvSpPr>
          <p:cNvPr id="12" name="TextBox 11">
            <a:extLst>
              <a:ext uri="{FF2B5EF4-FFF2-40B4-BE49-F238E27FC236}">
                <a16:creationId xmlns:a16="http://schemas.microsoft.com/office/drawing/2014/main" id="{3F4A1A8F-03F9-B167-D2BC-6EE0C980F0A6}"/>
              </a:ext>
            </a:extLst>
          </p:cNvPr>
          <p:cNvSpPr txBox="1"/>
          <p:nvPr/>
        </p:nvSpPr>
        <p:spPr>
          <a:xfrm>
            <a:off x="327654" y="997294"/>
            <a:ext cx="6107986" cy="461665"/>
          </a:xfrm>
          <a:prstGeom prst="rect">
            <a:avLst/>
          </a:prstGeom>
          <a:noFill/>
        </p:spPr>
        <p:txBody>
          <a:bodyPr wrap="square">
            <a:spAutoFit/>
          </a:bodyPr>
          <a:lstStyle/>
          <a:p>
            <a:r>
              <a:rPr lang="en-US" sz="2400" dirty="0">
                <a:solidFill>
                  <a:srgbClr val="000000"/>
                </a:solidFill>
                <a:effectLst/>
                <a:latin typeface="Century Gothic" panose="020B0502020202020204" pitchFamily="34" charset="0"/>
              </a:rPr>
              <a:t>Available Local Government Modules</a:t>
            </a:r>
          </a:p>
        </p:txBody>
      </p:sp>
      <p:grpSp>
        <p:nvGrpSpPr>
          <p:cNvPr id="6" name="Google Shape;130;p3">
            <a:extLst>
              <a:ext uri="{FF2B5EF4-FFF2-40B4-BE49-F238E27FC236}">
                <a16:creationId xmlns:a16="http://schemas.microsoft.com/office/drawing/2014/main" id="{C2AEA595-CD7D-D50E-DD6A-D90755E70F84}"/>
              </a:ext>
            </a:extLst>
          </p:cNvPr>
          <p:cNvGrpSpPr/>
          <p:nvPr/>
        </p:nvGrpSpPr>
        <p:grpSpPr>
          <a:xfrm>
            <a:off x="1" y="6258465"/>
            <a:ext cx="5811541" cy="369291"/>
            <a:chOff x="1" y="6258465"/>
            <a:chExt cx="6786084" cy="369291"/>
          </a:xfrm>
        </p:grpSpPr>
        <p:sp>
          <p:nvSpPr>
            <p:cNvPr id="7" name="Google Shape;131;p3">
              <a:extLst>
                <a:ext uri="{FF2B5EF4-FFF2-40B4-BE49-F238E27FC236}">
                  <a16:creationId xmlns:a16="http://schemas.microsoft.com/office/drawing/2014/main" id="{4E6E84E1-82B9-CCDB-B8EE-19F1E056BF38}"/>
                </a:ext>
              </a:extLst>
            </p:cNvPr>
            <p:cNvSpPr/>
            <p:nvPr/>
          </p:nvSpPr>
          <p:spPr>
            <a:xfrm>
              <a:off x="4755166" y="6269566"/>
              <a:ext cx="20309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sp>
          <p:nvSpPr>
            <p:cNvPr id="8" name="Google Shape;132;p3">
              <a:extLst>
                <a:ext uri="{FF2B5EF4-FFF2-40B4-BE49-F238E27FC236}">
                  <a16:creationId xmlns:a16="http://schemas.microsoft.com/office/drawing/2014/main" id="{D954BA8A-7BF5-871B-2F50-DDA341DC13E5}"/>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3;p3">
              <a:extLst>
                <a:ext uri="{FF2B5EF4-FFF2-40B4-BE49-F238E27FC236}">
                  <a16:creationId xmlns:a16="http://schemas.microsoft.com/office/drawing/2014/main" id="{2ACF6F36-49BB-22F4-874F-7EDE33020595}"/>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extLst>
      <p:ext uri="{BB962C8B-B14F-4D97-AF65-F5344CB8AC3E}">
        <p14:creationId xmlns:p14="http://schemas.microsoft.com/office/powerpoint/2010/main" val="98299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2"/>
        <p:cNvGrpSpPr/>
        <p:nvPr/>
      </p:nvGrpSpPr>
      <p:grpSpPr>
        <a:xfrm>
          <a:off x="0" y="0"/>
          <a:ext cx="0" cy="0"/>
          <a:chOff x="0" y="0"/>
          <a:chExt cx="0" cy="0"/>
        </a:xfrm>
      </p:grpSpPr>
      <p:sp>
        <p:nvSpPr>
          <p:cNvPr id="143" name="Google Shape;143;p4"/>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4"/>
          <p:cNvSpPr txBox="1">
            <a:spLocks noGrp="1"/>
          </p:cNvSpPr>
          <p:nvPr>
            <p:ph type="body" idx="1"/>
          </p:nvPr>
        </p:nvSpPr>
        <p:spPr>
          <a:xfrm>
            <a:off x="436887" y="1274768"/>
            <a:ext cx="5144855" cy="4363193"/>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110000"/>
              </a:lnSpc>
              <a:spcBef>
                <a:spcPts val="0"/>
              </a:spcBef>
              <a:spcAft>
                <a:spcPts val="0"/>
              </a:spcAft>
              <a:buClr>
                <a:schemeClr val="dk1"/>
              </a:buClr>
              <a:buSzPts val="2600"/>
              <a:buNone/>
            </a:pPr>
            <a:r>
              <a:rPr lang="en-US" sz="2600"/>
              <a:t>Trees benefit your local community. Trees are natural, low-cost solutions to many municipal problems when compared to manmade systems. In this module, you’ll learn about the benefits of trees and how they can be used to maximize those benefits.</a:t>
            </a:r>
            <a:endParaRPr sz="2400"/>
          </a:p>
        </p:txBody>
      </p:sp>
      <p:sp>
        <p:nvSpPr>
          <p:cNvPr id="145" name="Google Shape;145;p4"/>
          <p:cNvSpPr txBox="1">
            <a:spLocks noGrp="1"/>
          </p:cNvSpPr>
          <p:nvPr>
            <p:ph type="title"/>
          </p:nvPr>
        </p:nvSpPr>
        <p:spPr>
          <a:xfrm>
            <a:off x="117536" y="0"/>
            <a:ext cx="4667832"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Laying Foundations</a:t>
            </a:r>
            <a:endParaRPr/>
          </a:p>
        </p:txBody>
      </p:sp>
      <p:pic>
        <p:nvPicPr>
          <p:cNvPr id="150" name="Google Shape;150;p4" descr="A swing set in a park&#10;&#10;Description automatically generated with low confidence"/>
          <p:cNvPicPr preferRelativeResize="0"/>
          <p:nvPr/>
        </p:nvPicPr>
        <p:blipFill rotWithShape="1">
          <a:blip r:embed="rId3">
            <a:alphaModFix/>
          </a:blip>
          <a:srcRect l="20332" t="5374" b="33360"/>
          <a:stretch/>
        </p:blipFill>
        <p:spPr>
          <a:xfrm>
            <a:off x="6241312" y="0"/>
            <a:ext cx="5950688" cy="6863888"/>
          </a:xfrm>
          <a:prstGeom prst="rect">
            <a:avLst/>
          </a:prstGeom>
          <a:noFill/>
          <a:ln>
            <a:noFill/>
          </a:ln>
        </p:spPr>
      </p:pic>
      <p:grpSp>
        <p:nvGrpSpPr>
          <p:cNvPr id="10" name="Google Shape;130;p3">
            <a:extLst>
              <a:ext uri="{FF2B5EF4-FFF2-40B4-BE49-F238E27FC236}">
                <a16:creationId xmlns:a16="http://schemas.microsoft.com/office/drawing/2014/main" id="{07AB66A4-D4F4-C34C-985E-2723D11AED20}"/>
              </a:ext>
            </a:extLst>
          </p:cNvPr>
          <p:cNvGrpSpPr/>
          <p:nvPr/>
        </p:nvGrpSpPr>
        <p:grpSpPr>
          <a:xfrm>
            <a:off x="1" y="6258465"/>
            <a:ext cx="5811541" cy="369291"/>
            <a:chOff x="1" y="6258465"/>
            <a:chExt cx="6786084" cy="369291"/>
          </a:xfrm>
        </p:grpSpPr>
        <p:sp>
          <p:nvSpPr>
            <p:cNvPr id="11" name="Google Shape;131;p3">
              <a:extLst>
                <a:ext uri="{FF2B5EF4-FFF2-40B4-BE49-F238E27FC236}">
                  <a16:creationId xmlns:a16="http://schemas.microsoft.com/office/drawing/2014/main" id="{494D5791-0FD7-DC47-B3E5-10A250BFC4F0}"/>
                </a:ext>
              </a:extLst>
            </p:cNvPr>
            <p:cNvSpPr/>
            <p:nvPr/>
          </p:nvSpPr>
          <p:spPr>
            <a:xfrm>
              <a:off x="4755166" y="6269566"/>
              <a:ext cx="2030919"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Purpose</a:t>
              </a:r>
              <a:endParaRPr sz="1400" b="0" i="0" u="none" strike="noStrike" cap="none">
                <a:solidFill>
                  <a:srgbClr val="000000"/>
                </a:solidFill>
                <a:latin typeface="Arial"/>
                <a:ea typeface="Arial"/>
                <a:cs typeface="Arial"/>
                <a:sym typeface="Arial"/>
              </a:endParaRPr>
            </a:p>
          </p:txBody>
        </p:sp>
        <p:sp>
          <p:nvSpPr>
            <p:cNvPr id="12" name="Google Shape;132;p3">
              <a:extLst>
                <a:ext uri="{FF2B5EF4-FFF2-40B4-BE49-F238E27FC236}">
                  <a16:creationId xmlns:a16="http://schemas.microsoft.com/office/drawing/2014/main" id="{95FB4173-B1CF-2D4D-BB64-5B57C55F95F3}"/>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 name="Google Shape;133;p3">
              <a:extLst>
                <a:ext uri="{FF2B5EF4-FFF2-40B4-BE49-F238E27FC236}">
                  <a16:creationId xmlns:a16="http://schemas.microsoft.com/office/drawing/2014/main" id="{F852B324-2AD2-CC49-9CC2-CEB12AB52A30}"/>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20829"/>
    </mc:Choice>
    <mc:Fallback xmlns="">
      <p:transition spd="slow" advTm="2082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5" descr="A picture containing tree, outdoor, path, way&#10;&#10;Description automatically generated"/>
          <p:cNvPicPr preferRelativeResize="0"/>
          <p:nvPr/>
        </p:nvPicPr>
        <p:blipFill rotWithShape="1">
          <a:blip r:embed="rId3">
            <a:alphaModFix/>
          </a:blip>
          <a:srcRect t="25893" b="6665"/>
          <a:stretch/>
        </p:blipFill>
        <p:spPr>
          <a:xfrm>
            <a:off x="6313496" y="2250580"/>
            <a:ext cx="5242080" cy="2356840"/>
          </a:xfrm>
          <a:prstGeom prst="rect">
            <a:avLst/>
          </a:prstGeom>
          <a:noFill/>
          <a:ln>
            <a:noFill/>
          </a:ln>
        </p:spPr>
      </p:pic>
      <p:pic>
        <p:nvPicPr>
          <p:cNvPr id="157" name="Google Shape;157;p5" descr="A picture containing tree, outdoor, snow, plant&#10;&#10;Description automatically generated"/>
          <p:cNvPicPr preferRelativeResize="0"/>
          <p:nvPr/>
        </p:nvPicPr>
        <p:blipFill rotWithShape="1">
          <a:blip r:embed="rId4">
            <a:alphaModFix/>
          </a:blip>
          <a:srcRect l="-192" t="16600" r="189" b="16021"/>
          <a:stretch/>
        </p:blipFill>
        <p:spPr>
          <a:xfrm>
            <a:off x="865761" y="2250580"/>
            <a:ext cx="5247035" cy="2356840"/>
          </a:xfrm>
          <a:prstGeom prst="rect">
            <a:avLst/>
          </a:prstGeom>
          <a:noFill/>
          <a:ln>
            <a:noFill/>
          </a:ln>
        </p:spPr>
      </p:pic>
      <p:sp>
        <p:nvSpPr>
          <p:cNvPr id="158" name="Google Shape;158;p5"/>
          <p:cNvSpPr/>
          <p:nvPr/>
        </p:nvSpPr>
        <p:spPr>
          <a:xfrm>
            <a:off x="0" y="158531"/>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p5"/>
          <p:cNvSpPr txBox="1">
            <a:spLocks noGrp="1"/>
          </p:cNvSpPr>
          <p:nvPr>
            <p:ph type="title"/>
          </p:nvPr>
        </p:nvSpPr>
        <p:spPr>
          <a:xfrm>
            <a:off x="117538" y="44435"/>
            <a:ext cx="4651616" cy="754457"/>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What You’ll Learn</a:t>
            </a:r>
            <a:endParaRPr/>
          </a:p>
        </p:txBody>
      </p:sp>
      <p:sp>
        <p:nvSpPr>
          <p:cNvPr id="160" name="Google Shape;160;p5"/>
          <p:cNvSpPr/>
          <p:nvPr/>
        </p:nvSpPr>
        <p:spPr>
          <a:xfrm>
            <a:off x="865762" y="2250580"/>
            <a:ext cx="5246018" cy="2356840"/>
          </a:xfrm>
          <a:prstGeom prst="rect">
            <a:avLst/>
          </a:prstGeom>
          <a:solidFill>
            <a:srgbClr val="00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1" name="Google Shape;161;p5"/>
          <p:cNvSpPr txBox="1"/>
          <p:nvPr/>
        </p:nvSpPr>
        <p:spPr>
          <a:xfrm>
            <a:off x="848965" y="2890411"/>
            <a:ext cx="5247035" cy="107717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dirty="0">
                <a:solidFill>
                  <a:schemeClr val="bg1"/>
                </a:solidFill>
                <a:latin typeface="Century Gothic"/>
                <a:ea typeface="Century Gothic"/>
                <a:cs typeface="Century Gothic"/>
                <a:sym typeface="Century Gothic"/>
              </a:rPr>
              <a:t>What are the benefits of trees in my community?</a:t>
            </a:r>
            <a:endParaRPr sz="1400" b="0" i="0" u="none" strike="noStrike" cap="none" dirty="0">
              <a:solidFill>
                <a:schemeClr val="bg1"/>
              </a:solidFill>
              <a:latin typeface="Arial"/>
              <a:ea typeface="Arial"/>
              <a:cs typeface="Arial"/>
              <a:sym typeface="Arial"/>
            </a:endParaRPr>
          </a:p>
        </p:txBody>
      </p:sp>
      <p:sp>
        <p:nvSpPr>
          <p:cNvPr id="2" name="Google Shape;160;p5">
            <a:extLst>
              <a:ext uri="{FF2B5EF4-FFF2-40B4-BE49-F238E27FC236}">
                <a16:creationId xmlns:a16="http://schemas.microsoft.com/office/drawing/2014/main" id="{2645ADF0-9E97-D345-E737-E44B186504E9}"/>
              </a:ext>
            </a:extLst>
          </p:cNvPr>
          <p:cNvSpPr/>
          <p:nvPr/>
        </p:nvSpPr>
        <p:spPr>
          <a:xfrm>
            <a:off x="6309558" y="2250580"/>
            <a:ext cx="5246018" cy="2356840"/>
          </a:xfrm>
          <a:prstGeom prst="rect">
            <a:avLst/>
          </a:prstGeom>
          <a:solidFill>
            <a:srgbClr val="000000">
              <a:alpha val="50196"/>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sp>
        <p:nvSpPr>
          <p:cNvPr id="162" name="Google Shape;162;p5"/>
          <p:cNvSpPr txBox="1"/>
          <p:nvPr/>
        </p:nvSpPr>
        <p:spPr>
          <a:xfrm>
            <a:off x="6526086" y="2644190"/>
            <a:ext cx="4827773"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Century Gothic"/>
                <a:ea typeface="Century Gothic"/>
                <a:cs typeface="Century Gothic"/>
                <a:sym typeface="Century Gothic"/>
              </a:rPr>
              <a:t>What can I do to enhance trees in</a:t>
            </a:r>
            <a:endParaRPr sz="1400" b="0" i="0" u="none" strike="noStrike" cap="none">
              <a:solidFill>
                <a:schemeClr val="bg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200"/>
              <a:buFont typeface="Arial"/>
              <a:buNone/>
            </a:pPr>
            <a:r>
              <a:rPr lang="en-US" sz="3200" b="1" i="0" u="none" strike="noStrike" cap="none">
                <a:solidFill>
                  <a:schemeClr val="bg1"/>
                </a:solidFill>
                <a:latin typeface="Century Gothic"/>
                <a:ea typeface="Century Gothic"/>
                <a:cs typeface="Century Gothic"/>
                <a:sym typeface="Century Gothic"/>
              </a:rPr>
              <a:t>my community?</a:t>
            </a:r>
            <a:endParaRPr sz="1400" b="0" i="0" u="none" strike="noStrike" cap="none">
              <a:solidFill>
                <a:schemeClr val="bg1"/>
              </a:solidFill>
              <a:latin typeface="Arial"/>
              <a:ea typeface="Arial"/>
              <a:cs typeface="Arial"/>
              <a:sym typeface="Arial"/>
            </a:endParaRPr>
          </a:p>
        </p:txBody>
      </p:sp>
      <p:grpSp>
        <p:nvGrpSpPr>
          <p:cNvPr id="13" name="Google Shape;130;p3">
            <a:extLst>
              <a:ext uri="{FF2B5EF4-FFF2-40B4-BE49-F238E27FC236}">
                <a16:creationId xmlns:a16="http://schemas.microsoft.com/office/drawing/2014/main" id="{81BB7130-059E-0F48-B909-A881519A070C}"/>
              </a:ext>
            </a:extLst>
          </p:cNvPr>
          <p:cNvGrpSpPr/>
          <p:nvPr/>
        </p:nvGrpSpPr>
        <p:grpSpPr>
          <a:xfrm>
            <a:off x="1" y="6258465"/>
            <a:ext cx="6747639" cy="369291"/>
            <a:chOff x="1" y="6258465"/>
            <a:chExt cx="7879157" cy="369291"/>
          </a:xfrm>
        </p:grpSpPr>
        <p:sp>
          <p:nvSpPr>
            <p:cNvPr id="14" name="Google Shape;131;p3">
              <a:extLst>
                <a:ext uri="{FF2B5EF4-FFF2-40B4-BE49-F238E27FC236}">
                  <a16:creationId xmlns:a16="http://schemas.microsoft.com/office/drawing/2014/main" id="{4CBB3FA8-6077-2346-9077-456623BD9336}"/>
                </a:ext>
              </a:extLst>
            </p:cNvPr>
            <p:cNvSpPr/>
            <p:nvPr/>
          </p:nvSpPr>
          <p:spPr>
            <a:xfrm>
              <a:off x="4755166" y="6269566"/>
              <a:ext cx="3123992"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What You’ll Learn</a:t>
              </a:r>
              <a:endParaRPr sz="1400" b="0" i="0" u="none" strike="noStrike" cap="none" dirty="0">
                <a:solidFill>
                  <a:srgbClr val="000000"/>
                </a:solidFill>
                <a:latin typeface="Arial"/>
                <a:ea typeface="Arial"/>
                <a:cs typeface="Arial"/>
                <a:sym typeface="Arial"/>
              </a:endParaRPr>
            </a:p>
          </p:txBody>
        </p:sp>
        <p:sp>
          <p:nvSpPr>
            <p:cNvPr id="15" name="Google Shape;132;p3">
              <a:extLst>
                <a:ext uri="{FF2B5EF4-FFF2-40B4-BE49-F238E27FC236}">
                  <a16:creationId xmlns:a16="http://schemas.microsoft.com/office/drawing/2014/main" id="{6E294D9B-6F27-584F-A94B-70E4B83F5F07}"/>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 name="Google Shape;133;p3">
              <a:extLst>
                <a:ext uri="{FF2B5EF4-FFF2-40B4-BE49-F238E27FC236}">
                  <a16:creationId xmlns:a16="http://schemas.microsoft.com/office/drawing/2014/main" id="{5B54B5E4-2260-6C45-A635-4B38C729FB65}"/>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11061"/>
    </mc:Choice>
    <mc:Fallback xmlns="">
      <p:transition spd="slow" advTm="1106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pic>
        <p:nvPicPr>
          <p:cNvPr id="172" name="Google Shape;172;p6" descr="A picture containing tree, outdoor, sky, grass&#10;&#10;Description automatically generated"/>
          <p:cNvPicPr preferRelativeResize="0"/>
          <p:nvPr/>
        </p:nvPicPr>
        <p:blipFill rotWithShape="1">
          <a:blip r:embed="rId3">
            <a:alphaModFix/>
          </a:blip>
          <a:srcRect b="25073"/>
          <a:stretch/>
        </p:blipFill>
        <p:spPr>
          <a:xfrm>
            <a:off x="6096001" y="-1"/>
            <a:ext cx="6096000" cy="6858001"/>
          </a:xfrm>
          <a:prstGeom prst="rect">
            <a:avLst/>
          </a:prstGeom>
          <a:noFill/>
          <a:ln>
            <a:noFill/>
          </a:ln>
        </p:spPr>
      </p:pic>
      <p:sp>
        <p:nvSpPr>
          <p:cNvPr id="173" name="Google Shape;173;p6"/>
          <p:cNvSpPr txBox="1"/>
          <p:nvPr/>
        </p:nvSpPr>
        <p:spPr>
          <a:xfrm>
            <a:off x="682172" y="1751617"/>
            <a:ext cx="5196114" cy="360094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a:solidFill>
                  <a:srgbClr val="458A50"/>
                </a:solidFill>
                <a:latin typeface="Arial"/>
                <a:ea typeface="Arial"/>
                <a:cs typeface="Arial"/>
                <a:sym typeface="Arial"/>
              </a:rPr>
              <a:t>Benefits to Your Community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2"/>
                </a:solidFill>
                <a:latin typeface="Century Gothic"/>
                <a:ea typeface="Century Gothic"/>
                <a:cs typeface="Century Gothic"/>
                <a:sym typeface="Century Gothic"/>
              </a:rPr>
              <a:t>Community trees improve the local economy, public health and safety, community infrastructure, and education.</a:t>
            </a:r>
            <a:endParaRPr sz="1400" b="0" i="0" u="none" strike="noStrike" cap="none">
              <a:solidFill>
                <a:srgbClr val="000000"/>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advTm="13391"/>
    </mc:Choice>
    <mc:Fallback xmlns="">
      <p:transition spd="slow" advTm="13391"/>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7" descr="A picture containing text, outdoor, building, sky&#10;&#10;Description automatically generated"/>
          <p:cNvPicPr preferRelativeResize="0"/>
          <p:nvPr/>
        </p:nvPicPr>
        <p:blipFill rotWithShape="1">
          <a:blip r:embed="rId3">
            <a:alphaModFix/>
          </a:blip>
          <a:srcRect t="7667" b="5433"/>
          <a:stretch/>
        </p:blipFill>
        <p:spPr>
          <a:xfrm>
            <a:off x="8129653" y="974572"/>
            <a:ext cx="3890420" cy="2253840"/>
          </a:xfrm>
          <a:prstGeom prst="rect">
            <a:avLst/>
          </a:prstGeom>
          <a:noFill/>
          <a:ln>
            <a:noFill/>
          </a:ln>
        </p:spPr>
      </p:pic>
      <p:pic>
        <p:nvPicPr>
          <p:cNvPr id="180" name="Google Shape;180;p7" descr="A picture containing clock, flower&#10;&#10;Description automatically generated"/>
          <p:cNvPicPr preferRelativeResize="0"/>
          <p:nvPr/>
        </p:nvPicPr>
        <p:blipFill rotWithShape="1">
          <a:blip r:embed="rId4">
            <a:alphaModFix/>
          </a:blip>
          <a:srcRect/>
          <a:stretch/>
        </p:blipFill>
        <p:spPr>
          <a:xfrm>
            <a:off x="4133477" y="3798779"/>
            <a:ext cx="3683000" cy="1562100"/>
          </a:xfrm>
          <a:prstGeom prst="rect">
            <a:avLst/>
          </a:prstGeom>
          <a:noFill/>
          <a:ln>
            <a:noFill/>
          </a:ln>
        </p:spPr>
      </p:pic>
      <p:sp>
        <p:nvSpPr>
          <p:cNvPr id="181" name="Google Shape;181;p7"/>
          <p:cNvSpPr/>
          <p:nvPr/>
        </p:nvSpPr>
        <p:spPr>
          <a:xfrm>
            <a:off x="0" y="151277"/>
            <a:ext cx="503611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2" name="Google Shape;182;p7"/>
          <p:cNvSpPr txBox="1">
            <a:spLocks noGrp="1"/>
          </p:cNvSpPr>
          <p:nvPr>
            <p:ph type="title"/>
          </p:nvPr>
        </p:nvSpPr>
        <p:spPr>
          <a:xfrm>
            <a:off x="76352" y="0"/>
            <a:ext cx="4744193"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Economic Development</a:t>
            </a:r>
            <a:endParaRPr/>
          </a:p>
        </p:txBody>
      </p:sp>
      <p:pic>
        <p:nvPicPr>
          <p:cNvPr id="183" name="Google Shape;183;p7" descr="A tree in a forest&#10;&#10;Description automatically generated"/>
          <p:cNvPicPr preferRelativeResize="0"/>
          <p:nvPr/>
        </p:nvPicPr>
        <p:blipFill rotWithShape="1">
          <a:blip r:embed="rId5">
            <a:alphaModFix/>
          </a:blip>
          <a:srcRect t="52919" b="21476"/>
          <a:stretch/>
        </p:blipFill>
        <p:spPr>
          <a:xfrm>
            <a:off x="171927" y="960489"/>
            <a:ext cx="3670365" cy="1412281"/>
          </a:xfrm>
          <a:prstGeom prst="rect">
            <a:avLst/>
          </a:prstGeom>
          <a:noFill/>
          <a:ln>
            <a:noFill/>
          </a:ln>
        </p:spPr>
      </p:pic>
      <p:cxnSp>
        <p:nvCxnSpPr>
          <p:cNvPr id="184" name="Google Shape;184;p7"/>
          <p:cNvCxnSpPr/>
          <p:nvPr/>
        </p:nvCxnSpPr>
        <p:spPr>
          <a:xfrm>
            <a:off x="4237602" y="2268942"/>
            <a:ext cx="0" cy="3059674"/>
          </a:xfrm>
          <a:prstGeom prst="straightConnector1">
            <a:avLst/>
          </a:prstGeom>
          <a:noFill/>
          <a:ln w="9525" cap="flat" cmpd="sng">
            <a:solidFill>
              <a:srgbClr val="B5C6C9"/>
            </a:solidFill>
            <a:prstDash val="solid"/>
            <a:miter lim="800000"/>
            <a:headEnd type="none" w="sm" len="sm"/>
            <a:tailEnd type="none" w="sm" len="sm"/>
          </a:ln>
        </p:spPr>
      </p:cxnSp>
      <p:sp>
        <p:nvSpPr>
          <p:cNvPr id="185" name="Google Shape;185;p7"/>
          <p:cNvSpPr/>
          <p:nvPr/>
        </p:nvSpPr>
        <p:spPr>
          <a:xfrm>
            <a:off x="8074364" y="4191793"/>
            <a:ext cx="4040954" cy="54864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Case study: Pembroke Woods</a:t>
            </a:r>
            <a:endParaRPr sz="1400" b="0" i="0" u="none" strike="noStrike" cap="none" dirty="0">
              <a:solidFill>
                <a:srgbClr val="000000"/>
              </a:solidFill>
              <a:latin typeface="Arial"/>
              <a:ea typeface="Arial"/>
              <a:cs typeface="Arial"/>
              <a:sym typeface="Arial"/>
            </a:endParaRPr>
          </a:p>
        </p:txBody>
      </p:sp>
      <p:sp>
        <p:nvSpPr>
          <p:cNvPr id="186" name="Google Shape;186;p7"/>
          <p:cNvSpPr txBox="1"/>
          <p:nvPr/>
        </p:nvSpPr>
        <p:spPr>
          <a:xfrm>
            <a:off x="7977550" y="4826472"/>
            <a:ext cx="4227192" cy="17542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Developers in Frederick County, MD saved over </a:t>
            </a:r>
            <a:r>
              <a:rPr lang="en-US" sz="1800" b="1" i="0" u="none" strike="noStrike" cap="none" dirty="0">
                <a:solidFill>
                  <a:srgbClr val="448A50"/>
                </a:solidFill>
                <a:latin typeface="Century Gothic"/>
                <a:ea typeface="Century Gothic"/>
                <a:cs typeface="Century Gothic"/>
                <a:sym typeface="Century Gothic"/>
              </a:rPr>
              <a:t>$360k </a:t>
            </a:r>
            <a:r>
              <a:rPr lang="en-US" sz="1800" b="0" i="0" u="none" strike="noStrike" cap="none" dirty="0">
                <a:solidFill>
                  <a:schemeClr val="dk1"/>
                </a:solidFill>
                <a:latin typeface="Century Gothic"/>
                <a:ea typeface="Century Gothic"/>
                <a:cs typeface="Century Gothic"/>
                <a:sym typeface="Century Gothic"/>
              </a:rPr>
              <a:t>by leaving trees and wetlands undisturbed in a residential subdivision. The savings were primarily stormwater benefits and reduced clearing costs.</a:t>
            </a:r>
            <a:endParaRPr sz="1400" b="0" i="0" u="none" strike="noStrike" cap="none" dirty="0">
              <a:solidFill>
                <a:srgbClr val="000000"/>
              </a:solidFill>
              <a:latin typeface="Arial"/>
              <a:ea typeface="Arial"/>
              <a:cs typeface="Arial"/>
              <a:sym typeface="Arial"/>
            </a:endParaRPr>
          </a:p>
        </p:txBody>
      </p:sp>
      <p:sp>
        <p:nvSpPr>
          <p:cNvPr id="187" name="Google Shape;187;p7"/>
          <p:cNvSpPr txBox="1"/>
          <p:nvPr/>
        </p:nvSpPr>
        <p:spPr>
          <a:xfrm>
            <a:off x="136825" y="2508460"/>
            <a:ext cx="3932473" cy="369327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A home near natural forests earns an average </a:t>
            </a:r>
            <a:r>
              <a:rPr lang="en-US" sz="1800" b="1" i="0" u="none" strike="noStrike" cap="none" dirty="0">
                <a:solidFill>
                  <a:srgbClr val="448A50"/>
                </a:solidFill>
                <a:latin typeface="Century Gothic"/>
                <a:ea typeface="Century Gothic"/>
                <a:cs typeface="Century Gothic"/>
                <a:sym typeface="Century Gothic"/>
              </a:rPr>
              <a:t>$10k </a:t>
            </a:r>
            <a:r>
              <a:rPr lang="en-US" sz="1800" b="0" i="0" u="none" strike="noStrike" cap="none" dirty="0">
                <a:solidFill>
                  <a:schemeClr val="dk1"/>
                </a:solidFill>
                <a:latin typeface="Century Gothic"/>
                <a:ea typeface="Century Gothic"/>
                <a:cs typeface="Century Gothic"/>
                <a:sym typeface="Century Gothic"/>
              </a:rPr>
              <a:t>property premium (more than near golf courses or specialty parks).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A neighborhood with good tree cover leads to </a:t>
            </a:r>
            <a:r>
              <a:rPr lang="en-US" sz="1800" b="1" i="0" u="none" strike="noStrike" cap="none" dirty="0">
                <a:solidFill>
                  <a:srgbClr val="448A50"/>
                </a:solidFill>
                <a:latin typeface="Century Gothic"/>
                <a:ea typeface="Century Gothic"/>
                <a:cs typeface="Century Gothic"/>
                <a:sym typeface="Century Gothic"/>
              </a:rPr>
              <a:t>6-9% </a:t>
            </a:r>
            <a:r>
              <a:rPr lang="en-US" sz="1800" b="0" i="0" u="none" strike="noStrike" cap="none" dirty="0">
                <a:solidFill>
                  <a:schemeClr val="dk1"/>
                </a:solidFill>
                <a:latin typeface="Century Gothic"/>
                <a:ea typeface="Century Gothic"/>
                <a:cs typeface="Century Gothic"/>
                <a:sym typeface="Century Gothic"/>
              </a:rPr>
              <a:t>increases in home value because the homes are perceived as more scenic and private.</a:t>
            </a:r>
            <a:endParaRPr sz="1400" b="0" i="0" u="none" strike="noStrike" cap="none" dirty="0">
              <a:solidFill>
                <a:srgbClr val="000000"/>
              </a:solidFill>
              <a:latin typeface="Arial"/>
              <a:ea typeface="Arial"/>
              <a:cs typeface="Arial"/>
              <a:sym typeface="Arial"/>
            </a:endParaRPr>
          </a:p>
        </p:txBody>
      </p:sp>
      <p:sp>
        <p:nvSpPr>
          <p:cNvPr id="188" name="Google Shape;188;p7"/>
          <p:cNvSpPr txBox="1"/>
          <p:nvPr/>
        </p:nvSpPr>
        <p:spPr>
          <a:xfrm>
            <a:off x="8074364" y="3326234"/>
            <a:ext cx="4097426" cy="736474"/>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20000"/>
              </a:lnSpc>
              <a:spcBef>
                <a:spcPts val="0"/>
              </a:spcBef>
              <a:spcAft>
                <a:spcPts val="0"/>
              </a:spcAft>
              <a:buClr>
                <a:schemeClr val="dk1"/>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Customers spend </a:t>
            </a:r>
            <a:r>
              <a:rPr lang="en-US" sz="1800" b="1" i="0" u="none" strike="noStrike" cap="none" dirty="0">
                <a:solidFill>
                  <a:schemeClr val="dk1"/>
                </a:solidFill>
                <a:latin typeface="Century Gothic"/>
                <a:ea typeface="Century Gothic"/>
                <a:cs typeface="Century Gothic"/>
                <a:sym typeface="Century Gothic"/>
              </a:rPr>
              <a:t>more time </a:t>
            </a:r>
            <a:r>
              <a:rPr lang="en-US" sz="1800" b="0" i="0" u="none" strike="noStrike" cap="none" dirty="0">
                <a:solidFill>
                  <a:schemeClr val="dk1"/>
                </a:solidFill>
                <a:latin typeface="Century Gothic"/>
                <a:ea typeface="Century Gothic"/>
                <a:cs typeface="Century Gothic"/>
                <a:sym typeface="Century Gothic"/>
              </a:rPr>
              <a:t>&amp; </a:t>
            </a:r>
            <a:r>
              <a:rPr lang="en-US" sz="1800" b="1" i="0" u="none" strike="noStrike" cap="none" dirty="0">
                <a:solidFill>
                  <a:srgbClr val="448A50"/>
                </a:solidFill>
                <a:latin typeface="Century Gothic"/>
                <a:ea typeface="Century Gothic"/>
                <a:cs typeface="Century Gothic"/>
                <a:sym typeface="Century Gothic"/>
              </a:rPr>
              <a:t>11%</a:t>
            </a:r>
            <a:r>
              <a:rPr lang="en-US" sz="1800" b="1" i="0" u="none" strike="noStrike" cap="none" dirty="0">
                <a:solidFill>
                  <a:schemeClr val="dk1"/>
                </a:solidFill>
                <a:latin typeface="Century Gothic"/>
                <a:ea typeface="Century Gothic"/>
                <a:cs typeface="Century Gothic"/>
                <a:sym typeface="Century Gothic"/>
              </a:rPr>
              <a:t> more money </a:t>
            </a:r>
            <a:r>
              <a:rPr lang="en-US" sz="1800" b="0" i="0" u="none" strike="noStrike" cap="none" dirty="0">
                <a:solidFill>
                  <a:schemeClr val="dk1"/>
                </a:solidFill>
                <a:latin typeface="Century Gothic"/>
                <a:ea typeface="Century Gothic"/>
                <a:cs typeface="Century Gothic"/>
                <a:sym typeface="Century Gothic"/>
              </a:rPr>
              <a:t>in well-treed areas.</a:t>
            </a:r>
            <a:endParaRPr sz="1400" b="0" i="0" u="none" strike="noStrike" cap="none" dirty="0">
              <a:solidFill>
                <a:srgbClr val="000000"/>
              </a:solidFill>
              <a:latin typeface="Arial"/>
              <a:ea typeface="Arial"/>
              <a:cs typeface="Arial"/>
              <a:sym typeface="Arial"/>
            </a:endParaRPr>
          </a:p>
        </p:txBody>
      </p:sp>
      <p:sp>
        <p:nvSpPr>
          <p:cNvPr id="189" name="Google Shape;189;p7"/>
          <p:cNvSpPr txBox="1"/>
          <p:nvPr/>
        </p:nvSpPr>
        <p:spPr>
          <a:xfrm>
            <a:off x="4187959" y="5382719"/>
            <a:ext cx="3816082" cy="92333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dk1"/>
                </a:solidFill>
                <a:latin typeface="Century Gothic"/>
                <a:ea typeface="Century Gothic"/>
                <a:cs typeface="Century Gothic"/>
                <a:sym typeface="Century Gothic"/>
              </a:rPr>
              <a:t>Well-placed trees can save</a:t>
            </a:r>
            <a:r>
              <a:rPr lang="en-US" sz="1400" b="0" i="0" u="none" strike="noStrike" cap="none" dirty="0">
                <a:solidFill>
                  <a:srgbClr val="000000"/>
                </a:solidFill>
                <a:latin typeface="Arial"/>
                <a:ea typeface="Arial"/>
                <a:cs typeface="Arial"/>
                <a:sym typeface="Arial"/>
              </a:rPr>
              <a:t> </a:t>
            </a:r>
            <a:r>
              <a:rPr lang="en-US" sz="1800" b="1" i="0" u="none" strike="noStrike" cap="none" dirty="0">
                <a:solidFill>
                  <a:srgbClr val="448A50"/>
                </a:solidFill>
                <a:latin typeface="Century Gothic"/>
                <a:ea typeface="Century Gothic"/>
                <a:cs typeface="Century Gothic"/>
                <a:sym typeface="Century Gothic"/>
              </a:rPr>
              <a:t>21-24%</a:t>
            </a:r>
            <a:r>
              <a:rPr lang="en-US" sz="1800" b="1" i="0" u="none" strike="noStrike" cap="none" dirty="0">
                <a:solidFill>
                  <a:schemeClr val="dk1"/>
                </a:solidFill>
                <a:latin typeface="Century Gothic"/>
                <a:ea typeface="Century Gothic"/>
                <a:cs typeface="Century Gothic"/>
                <a:sym typeface="Century Gothic"/>
              </a:rPr>
              <a:t> </a:t>
            </a:r>
            <a:r>
              <a:rPr lang="en-US" sz="1800" b="0" i="0" u="none" strike="noStrike" cap="none" dirty="0">
                <a:solidFill>
                  <a:schemeClr val="dk1"/>
                </a:solidFill>
                <a:latin typeface="Century Gothic"/>
                <a:ea typeface="Century Gothic"/>
                <a:cs typeface="Century Gothic"/>
                <a:sym typeface="Century Gothic"/>
              </a:rPr>
              <a:t>in cooling costs and up to </a:t>
            </a:r>
            <a:r>
              <a:rPr lang="en-US" sz="1800" b="1" i="0" u="none" strike="noStrike" cap="none" dirty="0">
                <a:solidFill>
                  <a:srgbClr val="448A50"/>
                </a:solidFill>
                <a:latin typeface="Century Gothic"/>
                <a:ea typeface="Century Gothic"/>
                <a:cs typeface="Century Gothic"/>
                <a:sym typeface="Century Gothic"/>
              </a:rPr>
              <a:t>25%</a:t>
            </a:r>
            <a:r>
              <a:rPr lang="en-US" sz="1800" b="1" i="0" u="none" strike="noStrike" cap="none" dirty="0">
                <a:solidFill>
                  <a:schemeClr val="dk1"/>
                </a:solidFill>
                <a:latin typeface="Century Gothic"/>
                <a:ea typeface="Century Gothic"/>
                <a:cs typeface="Century Gothic"/>
                <a:sym typeface="Century Gothic"/>
              </a:rPr>
              <a:t> </a:t>
            </a:r>
            <a:r>
              <a:rPr lang="en-US" sz="1800" b="0" i="0" u="none" strike="noStrike" cap="none" dirty="0">
                <a:solidFill>
                  <a:schemeClr val="dk1"/>
                </a:solidFill>
                <a:latin typeface="Century Gothic"/>
                <a:ea typeface="Century Gothic"/>
                <a:cs typeface="Century Gothic"/>
                <a:sym typeface="Century Gothic"/>
              </a:rPr>
              <a:t>in heating costs.</a:t>
            </a:r>
            <a:endParaRPr sz="1400" b="0" i="0" u="none" strike="noStrike" cap="none" dirty="0">
              <a:solidFill>
                <a:srgbClr val="000000"/>
              </a:solidFill>
              <a:latin typeface="Arial"/>
              <a:ea typeface="Arial"/>
              <a:cs typeface="Arial"/>
              <a:sym typeface="Arial"/>
            </a:endParaRPr>
          </a:p>
        </p:txBody>
      </p:sp>
      <p:cxnSp>
        <p:nvCxnSpPr>
          <p:cNvPr id="190" name="Google Shape;190;p7"/>
          <p:cNvCxnSpPr/>
          <p:nvPr/>
        </p:nvCxnSpPr>
        <p:spPr>
          <a:xfrm>
            <a:off x="7974220" y="2156566"/>
            <a:ext cx="0" cy="3059674"/>
          </a:xfrm>
          <a:prstGeom prst="straightConnector1">
            <a:avLst/>
          </a:prstGeom>
          <a:noFill/>
          <a:ln w="9525" cap="flat" cmpd="sng">
            <a:solidFill>
              <a:srgbClr val="B5C6C9"/>
            </a:solidFill>
            <a:prstDash val="solid"/>
            <a:miter lim="800000"/>
            <a:headEnd type="none" w="sm" len="sm"/>
            <a:tailEnd type="none" w="sm" len="sm"/>
          </a:ln>
        </p:spPr>
      </p:cxnSp>
      <p:grpSp>
        <p:nvGrpSpPr>
          <p:cNvPr id="191" name="Google Shape;191;p7"/>
          <p:cNvGrpSpPr/>
          <p:nvPr/>
        </p:nvGrpSpPr>
        <p:grpSpPr>
          <a:xfrm>
            <a:off x="217933" y="3799823"/>
            <a:ext cx="3593798" cy="751027"/>
            <a:chOff x="217933" y="3799823"/>
            <a:chExt cx="3593798" cy="751027"/>
          </a:xfrm>
        </p:grpSpPr>
        <p:pic>
          <p:nvPicPr>
            <p:cNvPr id="192" name="Google Shape;192;p7"/>
            <p:cNvPicPr preferRelativeResize="0"/>
            <p:nvPr/>
          </p:nvPicPr>
          <p:blipFill rotWithShape="1">
            <a:blip r:embed="rId6">
              <a:alphaModFix/>
            </a:blip>
            <a:srcRect/>
            <a:stretch/>
          </p:blipFill>
          <p:spPr>
            <a:xfrm>
              <a:off x="217933" y="3817560"/>
              <a:ext cx="430103" cy="733290"/>
            </a:xfrm>
            <a:prstGeom prst="rect">
              <a:avLst/>
            </a:prstGeom>
            <a:noFill/>
            <a:ln>
              <a:noFill/>
            </a:ln>
          </p:spPr>
        </p:pic>
        <p:pic>
          <p:nvPicPr>
            <p:cNvPr id="193" name="Google Shape;193;p7" descr="A picture containing text, window&#10;&#10;Description automatically generated"/>
            <p:cNvPicPr preferRelativeResize="0"/>
            <p:nvPr/>
          </p:nvPicPr>
          <p:blipFill rotWithShape="1">
            <a:blip r:embed="rId7">
              <a:alphaModFix/>
            </a:blip>
            <a:srcRect/>
            <a:stretch/>
          </p:blipFill>
          <p:spPr>
            <a:xfrm>
              <a:off x="958687" y="4042363"/>
              <a:ext cx="582357" cy="490750"/>
            </a:xfrm>
            <a:prstGeom prst="rect">
              <a:avLst/>
            </a:prstGeom>
            <a:noFill/>
            <a:ln>
              <a:noFill/>
            </a:ln>
          </p:spPr>
        </p:pic>
        <p:pic>
          <p:nvPicPr>
            <p:cNvPr id="194" name="Google Shape;194;p7"/>
            <p:cNvPicPr preferRelativeResize="0"/>
            <p:nvPr/>
          </p:nvPicPr>
          <p:blipFill rotWithShape="1">
            <a:blip r:embed="rId6">
              <a:alphaModFix/>
            </a:blip>
            <a:srcRect/>
            <a:stretch/>
          </p:blipFill>
          <p:spPr>
            <a:xfrm>
              <a:off x="1772102" y="3799823"/>
              <a:ext cx="430103" cy="733290"/>
            </a:xfrm>
            <a:prstGeom prst="rect">
              <a:avLst/>
            </a:prstGeom>
            <a:noFill/>
            <a:ln>
              <a:noFill/>
            </a:ln>
          </p:spPr>
        </p:pic>
        <p:pic>
          <p:nvPicPr>
            <p:cNvPr id="195" name="Google Shape;195;p7" descr="A picture containing text, window&#10;&#10;Description automatically generated"/>
            <p:cNvPicPr preferRelativeResize="0"/>
            <p:nvPr/>
          </p:nvPicPr>
          <p:blipFill rotWithShape="1">
            <a:blip r:embed="rId7">
              <a:alphaModFix/>
            </a:blip>
            <a:srcRect/>
            <a:stretch/>
          </p:blipFill>
          <p:spPr>
            <a:xfrm>
              <a:off x="2518055" y="4014654"/>
              <a:ext cx="582357" cy="490750"/>
            </a:xfrm>
            <a:prstGeom prst="rect">
              <a:avLst/>
            </a:prstGeom>
            <a:noFill/>
            <a:ln>
              <a:noFill/>
            </a:ln>
          </p:spPr>
        </p:pic>
        <p:pic>
          <p:nvPicPr>
            <p:cNvPr id="196" name="Google Shape;196;p7"/>
            <p:cNvPicPr preferRelativeResize="0"/>
            <p:nvPr/>
          </p:nvPicPr>
          <p:blipFill rotWithShape="1">
            <a:blip r:embed="rId6">
              <a:alphaModFix/>
            </a:blip>
            <a:srcRect/>
            <a:stretch/>
          </p:blipFill>
          <p:spPr>
            <a:xfrm>
              <a:off x="3381628" y="3817560"/>
              <a:ext cx="430103" cy="733290"/>
            </a:xfrm>
            <a:prstGeom prst="rect">
              <a:avLst/>
            </a:prstGeom>
            <a:noFill/>
            <a:ln>
              <a:noFill/>
            </a:ln>
          </p:spPr>
        </p:pic>
      </p:grpSp>
      <p:sp>
        <p:nvSpPr>
          <p:cNvPr id="201" name="Google Shape;201;p7"/>
          <p:cNvSpPr txBox="1"/>
          <p:nvPr/>
        </p:nvSpPr>
        <p:spPr>
          <a:xfrm>
            <a:off x="4107556" y="971871"/>
            <a:ext cx="3976888" cy="2209142"/>
          </a:xfrm>
          <a:prstGeom prst="rect">
            <a:avLst/>
          </a:prstGeom>
          <a:noFill/>
          <a:ln>
            <a:noFill/>
          </a:ln>
        </p:spPr>
        <p:txBody>
          <a:bodyPr spcFirstLastPara="1" wrap="square" lIns="91425" tIns="45700" rIns="91425" bIns="45700" anchor="t" anchorCtr="0">
            <a:normAutofit/>
          </a:bodyPr>
          <a:lstStyle/>
          <a:p>
            <a:pPr marL="0" marR="0" lvl="0" indent="0" algn="ctr" rtl="0">
              <a:lnSpc>
                <a:spcPct val="120000"/>
              </a:lnSpc>
              <a:spcBef>
                <a:spcPts val="0"/>
              </a:spcBef>
              <a:spcAft>
                <a:spcPts val="0"/>
              </a:spcAft>
              <a:buClr>
                <a:schemeClr val="dk1"/>
              </a:buClr>
              <a:buSzPts val="1800"/>
              <a:buFont typeface="Arial"/>
              <a:buNone/>
            </a:pPr>
            <a:r>
              <a:rPr lang="en-US" sz="1800" b="0" i="0" u="none" strike="noStrike" cap="none">
                <a:solidFill>
                  <a:schemeClr val="dk1"/>
                </a:solidFill>
                <a:latin typeface="Century Gothic"/>
                <a:ea typeface="Century Gothic"/>
                <a:cs typeface="Century Gothic"/>
                <a:sym typeface="Century Gothic"/>
              </a:rPr>
              <a:t>Annually, the trees in the watershed provide at least</a:t>
            </a:r>
            <a:endParaRPr sz="1800" b="0" i="0" u="none" strike="noStrike" cap="none">
              <a:solidFill>
                <a:schemeClr val="dk1"/>
              </a:solidFill>
              <a:latin typeface="Calibri"/>
              <a:ea typeface="Calibri"/>
              <a:cs typeface="Calibri"/>
              <a:sym typeface="Calibri"/>
            </a:endParaRPr>
          </a:p>
        </p:txBody>
      </p:sp>
      <p:grpSp>
        <p:nvGrpSpPr>
          <p:cNvPr id="202" name="Google Shape;202;p7"/>
          <p:cNvGrpSpPr/>
          <p:nvPr/>
        </p:nvGrpSpPr>
        <p:grpSpPr>
          <a:xfrm>
            <a:off x="4237602" y="1629763"/>
            <a:ext cx="3716796" cy="1095942"/>
            <a:chOff x="4196874" y="517087"/>
            <a:chExt cx="3716796" cy="1095942"/>
          </a:xfrm>
        </p:grpSpPr>
        <p:sp>
          <p:nvSpPr>
            <p:cNvPr id="203" name="Google Shape;203;p7"/>
            <p:cNvSpPr txBox="1"/>
            <p:nvPr/>
          </p:nvSpPr>
          <p:spPr>
            <a:xfrm>
              <a:off x="4782405" y="517087"/>
              <a:ext cx="2408032"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3600"/>
                <a:buFont typeface="Century Gothic"/>
                <a:buNone/>
              </a:pPr>
              <a:r>
                <a:rPr lang="en-US" sz="3600" b="1" i="0" u="none" strike="noStrike" cap="none" dirty="0">
                  <a:solidFill>
                    <a:srgbClr val="448A50"/>
                  </a:solidFill>
                  <a:latin typeface="Century Gothic"/>
                  <a:ea typeface="Century Gothic"/>
                  <a:cs typeface="Century Gothic"/>
                  <a:sym typeface="Century Gothic"/>
                </a:rPr>
                <a:t>$24 billion</a:t>
              </a:r>
              <a:endParaRPr sz="1800" b="0" i="0" u="none" strike="noStrike" cap="none" dirty="0">
                <a:solidFill>
                  <a:srgbClr val="448A50"/>
                </a:solidFill>
                <a:latin typeface="Calibri"/>
                <a:ea typeface="Calibri"/>
                <a:cs typeface="Calibri"/>
                <a:sym typeface="Calibri"/>
              </a:endParaRPr>
            </a:p>
          </p:txBody>
        </p:sp>
        <p:sp>
          <p:nvSpPr>
            <p:cNvPr id="204" name="Google Shape;204;p7"/>
            <p:cNvSpPr/>
            <p:nvPr/>
          </p:nvSpPr>
          <p:spPr>
            <a:xfrm>
              <a:off x="4196874" y="1089849"/>
              <a:ext cx="3716796"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1400"/>
                <a:buFont typeface="Century Gothic"/>
                <a:buNone/>
              </a:pPr>
              <a:r>
                <a:rPr lang="en-US" sz="1400" b="0" i="0" u="none" strike="noStrike" cap="none" dirty="0">
                  <a:solidFill>
                    <a:schemeClr val="dk1"/>
                  </a:solidFill>
                  <a:latin typeface="Century Gothic"/>
                  <a:ea typeface="Century Gothic"/>
                  <a:cs typeface="Century Gothic"/>
                  <a:sym typeface="Century Gothic"/>
                </a:rPr>
                <a:t>in the form of </a:t>
              </a:r>
              <a:r>
                <a:rPr lang="en-US" dirty="0">
                  <a:solidFill>
                    <a:schemeClr val="dk1"/>
                  </a:solidFill>
                  <a:latin typeface="Century Gothic"/>
                  <a:ea typeface="Century Gothic"/>
                  <a:cs typeface="Century Gothic"/>
                  <a:sym typeface="Century Gothic"/>
                </a:rPr>
                <a:t>carbon</a:t>
              </a:r>
              <a:r>
                <a:rPr lang="en-US" sz="1400" b="0" i="0" u="none" strike="noStrike" cap="none" dirty="0">
                  <a:solidFill>
                    <a:schemeClr val="dk1"/>
                  </a:solidFill>
                  <a:latin typeface="Century Gothic"/>
                  <a:ea typeface="Century Gothic"/>
                  <a:cs typeface="Century Gothic"/>
                  <a:sym typeface="Century Gothic"/>
                </a:rPr>
                <a:t> removal, flood control, wildlife habitat, and recreation.</a:t>
              </a:r>
              <a:endParaRPr sz="1400" b="0" i="0" u="none" strike="noStrike" cap="none" dirty="0">
                <a:solidFill>
                  <a:schemeClr val="dk1"/>
                </a:solidFill>
                <a:latin typeface="Calibri"/>
                <a:ea typeface="Calibri"/>
                <a:cs typeface="Calibri"/>
                <a:sym typeface="Calibri"/>
              </a:endParaRPr>
            </a:p>
          </p:txBody>
        </p:sp>
      </p:grpSp>
      <p:grpSp>
        <p:nvGrpSpPr>
          <p:cNvPr id="205" name="Google Shape;205;p7"/>
          <p:cNvGrpSpPr/>
          <p:nvPr/>
        </p:nvGrpSpPr>
        <p:grpSpPr>
          <a:xfrm>
            <a:off x="4820470" y="3060553"/>
            <a:ext cx="1150734" cy="554555"/>
            <a:chOff x="2182814" y="3797645"/>
            <a:chExt cx="1399677" cy="674520"/>
          </a:xfrm>
        </p:grpSpPr>
        <p:cxnSp>
          <p:nvCxnSpPr>
            <p:cNvPr id="206" name="Google Shape;206;p7"/>
            <p:cNvCxnSpPr/>
            <p:nvPr/>
          </p:nvCxnSpPr>
          <p:spPr>
            <a:xfrm flipH="1">
              <a:off x="2833742" y="3953087"/>
              <a:ext cx="601403" cy="48730"/>
            </a:xfrm>
            <a:prstGeom prst="straightConnector1">
              <a:avLst/>
            </a:prstGeom>
            <a:noFill/>
            <a:ln w="38100" cap="flat" cmpd="sng">
              <a:solidFill>
                <a:srgbClr val="B5C6C9"/>
              </a:solidFill>
              <a:prstDash val="solid"/>
              <a:miter lim="800000"/>
              <a:headEnd type="none" w="sm" len="sm"/>
              <a:tailEnd type="none" w="sm" len="sm"/>
            </a:ln>
          </p:spPr>
        </p:cxnSp>
        <p:cxnSp>
          <p:nvCxnSpPr>
            <p:cNvPr id="207" name="Google Shape;207;p7"/>
            <p:cNvCxnSpPr/>
            <p:nvPr/>
          </p:nvCxnSpPr>
          <p:spPr>
            <a:xfrm rot="10800000" flipH="1">
              <a:off x="2330158" y="4001816"/>
              <a:ext cx="503585" cy="322981"/>
            </a:xfrm>
            <a:prstGeom prst="straightConnector1">
              <a:avLst/>
            </a:prstGeom>
            <a:noFill/>
            <a:ln w="38100" cap="flat" cmpd="sng">
              <a:solidFill>
                <a:srgbClr val="B5C6C9"/>
              </a:solidFill>
              <a:prstDash val="solid"/>
              <a:miter lim="800000"/>
              <a:headEnd type="none" w="sm" len="sm"/>
              <a:tailEnd type="none" w="sm" len="sm"/>
            </a:ln>
          </p:spPr>
        </p:cxnSp>
        <p:sp>
          <p:nvSpPr>
            <p:cNvPr id="208" name="Google Shape;208;p7"/>
            <p:cNvSpPr/>
            <p:nvPr/>
          </p:nvSpPr>
          <p:spPr>
            <a:xfrm>
              <a:off x="2629569" y="3797645"/>
              <a:ext cx="408348" cy="40834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1800" b="0" i="0" u="none" strike="noStrike" cap="none">
                <a:solidFill>
                  <a:schemeClr val="dk1"/>
                </a:solidFill>
                <a:latin typeface="Calibri"/>
                <a:ea typeface="Calibri"/>
                <a:cs typeface="Calibri"/>
                <a:sym typeface="Calibri"/>
              </a:endParaRPr>
            </a:p>
          </p:txBody>
        </p:sp>
        <p:sp>
          <p:nvSpPr>
            <p:cNvPr id="209" name="Google Shape;209;p7"/>
            <p:cNvSpPr/>
            <p:nvPr/>
          </p:nvSpPr>
          <p:spPr>
            <a:xfrm>
              <a:off x="3287802" y="3805745"/>
              <a:ext cx="294689" cy="294689"/>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sp>
          <p:nvSpPr>
            <p:cNvPr id="210" name="Google Shape;210;p7"/>
            <p:cNvSpPr/>
            <p:nvPr/>
          </p:nvSpPr>
          <p:spPr>
            <a:xfrm>
              <a:off x="2182814" y="4177475"/>
              <a:ext cx="294689" cy="29469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600"/>
                <a:buFont typeface="Century Gothic"/>
                <a:buNone/>
              </a:pPr>
              <a:endParaRPr sz="1800" b="0" i="0" u="none" strike="noStrike" cap="none">
                <a:solidFill>
                  <a:schemeClr val="lt1"/>
                </a:solidFill>
                <a:latin typeface="Century Gothic"/>
                <a:ea typeface="Century Gothic"/>
                <a:cs typeface="Century Gothic"/>
                <a:sym typeface="Century Gothic"/>
              </a:endParaRPr>
            </a:p>
          </p:txBody>
        </p:sp>
      </p:grpSp>
      <p:pic>
        <p:nvPicPr>
          <p:cNvPr id="211" name="Google Shape;211;p7" descr="A picture containing wheel&#10;&#10;Description automatically generated"/>
          <p:cNvPicPr preferRelativeResize="0"/>
          <p:nvPr/>
        </p:nvPicPr>
        <p:blipFill rotWithShape="1">
          <a:blip r:embed="rId8">
            <a:alphaModFix/>
          </a:blip>
          <a:srcRect/>
          <a:stretch/>
        </p:blipFill>
        <p:spPr>
          <a:xfrm>
            <a:off x="5850065" y="3497530"/>
            <a:ext cx="1521465" cy="262290"/>
          </a:xfrm>
          <a:prstGeom prst="rect">
            <a:avLst/>
          </a:prstGeom>
          <a:noFill/>
          <a:ln>
            <a:noFill/>
          </a:ln>
        </p:spPr>
      </p:pic>
      <p:cxnSp>
        <p:nvCxnSpPr>
          <p:cNvPr id="212" name="Google Shape;212;p7"/>
          <p:cNvCxnSpPr/>
          <p:nvPr/>
        </p:nvCxnSpPr>
        <p:spPr>
          <a:xfrm rot="10800000">
            <a:off x="4445142" y="3942035"/>
            <a:ext cx="3301716" cy="0"/>
          </a:xfrm>
          <a:prstGeom prst="straightConnector1">
            <a:avLst/>
          </a:prstGeom>
          <a:noFill/>
          <a:ln w="9525" cap="flat" cmpd="sng">
            <a:solidFill>
              <a:srgbClr val="B5C6C9"/>
            </a:solidFill>
            <a:prstDash val="solid"/>
            <a:miter lim="800000"/>
            <a:headEnd type="none" w="sm" len="sm"/>
            <a:tailEnd type="none" w="sm" len="sm"/>
          </a:ln>
        </p:spPr>
      </p:cxnSp>
      <p:sp>
        <p:nvSpPr>
          <p:cNvPr id="213" name="Google Shape;213;p7"/>
          <p:cNvSpPr txBox="1"/>
          <p:nvPr/>
        </p:nvSpPr>
        <p:spPr>
          <a:xfrm>
            <a:off x="5168637" y="3038358"/>
            <a:ext cx="33572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C</a:t>
            </a:r>
            <a:endParaRPr sz="1400" b="0" i="0" u="none" strike="noStrike" cap="none">
              <a:solidFill>
                <a:srgbClr val="000000"/>
              </a:solidFill>
              <a:latin typeface="Arial"/>
              <a:ea typeface="Arial"/>
              <a:cs typeface="Arial"/>
              <a:sym typeface="Arial"/>
            </a:endParaRPr>
          </a:p>
        </p:txBody>
      </p:sp>
      <p:sp>
        <p:nvSpPr>
          <p:cNvPr id="214" name="Google Shape;214;p7"/>
          <p:cNvSpPr txBox="1"/>
          <p:nvPr/>
        </p:nvSpPr>
        <p:spPr>
          <a:xfrm>
            <a:off x="5682748" y="3034422"/>
            <a:ext cx="3357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O</a:t>
            </a:r>
            <a:endParaRPr sz="1400" b="0" i="0" u="none" strike="noStrike" cap="none">
              <a:solidFill>
                <a:srgbClr val="000000"/>
              </a:solidFill>
              <a:latin typeface="Arial"/>
              <a:ea typeface="Arial"/>
              <a:cs typeface="Arial"/>
              <a:sym typeface="Arial"/>
            </a:endParaRPr>
          </a:p>
        </p:txBody>
      </p:sp>
      <p:sp>
        <p:nvSpPr>
          <p:cNvPr id="215" name="Google Shape;215;p7"/>
          <p:cNvSpPr txBox="1"/>
          <p:nvPr/>
        </p:nvSpPr>
        <p:spPr>
          <a:xfrm>
            <a:off x="4770846" y="3334102"/>
            <a:ext cx="33572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entury Gothic"/>
                <a:ea typeface="Century Gothic"/>
                <a:cs typeface="Century Gothic"/>
                <a:sym typeface="Century Gothic"/>
              </a:rPr>
              <a:t>O</a:t>
            </a:r>
            <a:endParaRPr sz="1400" b="0" i="0" u="none" strike="noStrike" cap="none">
              <a:solidFill>
                <a:srgbClr val="000000"/>
              </a:solidFill>
              <a:latin typeface="Arial"/>
              <a:ea typeface="Arial"/>
              <a:cs typeface="Arial"/>
              <a:sym typeface="Arial"/>
            </a:endParaRPr>
          </a:p>
        </p:txBody>
      </p:sp>
      <p:pic>
        <p:nvPicPr>
          <p:cNvPr id="216" name="Google Shape;216;p7"/>
          <p:cNvPicPr preferRelativeResize="0"/>
          <p:nvPr/>
        </p:nvPicPr>
        <p:blipFill rotWithShape="1">
          <a:blip r:embed="rId9">
            <a:alphaModFix/>
          </a:blip>
          <a:srcRect/>
          <a:stretch/>
        </p:blipFill>
        <p:spPr>
          <a:xfrm>
            <a:off x="11277600" y="11261"/>
            <a:ext cx="914400" cy="914400"/>
          </a:xfrm>
          <a:prstGeom prst="rect">
            <a:avLst/>
          </a:prstGeom>
          <a:noFill/>
          <a:ln>
            <a:noFill/>
          </a:ln>
        </p:spPr>
      </p:pic>
      <p:grpSp>
        <p:nvGrpSpPr>
          <p:cNvPr id="40" name="Google Shape;130;p3">
            <a:extLst>
              <a:ext uri="{FF2B5EF4-FFF2-40B4-BE49-F238E27FC236}">
                <a16:creationId xmlns:a16="http://schemas.microsoft.com/office/drawing/2014/main" id="{09FC0C12-0D2A-514D-AFC3-DA9C7B1F75D1}"/>
              </a:ext>
            </a:extLst>
          </p:cNvPr>
          <p:cNvGrpSpPr/>
          <p:nvPr/>
        </p:nvGrpSpPr>
        <p:grpSpPr>
          <a:xfrm>
            <a:off x="1" y="6258465"/>
            <a:ext cx="7954398" cy="369291"/>
            <a:chOff x="1" y="6258465"/>
            <a:chExt cx="9288278" cy="369291"/>
          </a:xfrm>
        </p:grpSpPr>
        <p:sp>
          <p:nvSpPr>
            <p:cNvPr id="41" name="Google Shape;131;p3">
              <a:extLst>
                <a:ext uri="{FF2B5EF4-FFF2-40B4-BE49-F238E27FC236}">
                  <a16:creationId xmlns:a16="http://schemas.microsoft.com/office/drawing/2014/main" id="{30D9B5EA-CEE2-BF46-A420-485169A885A1}"/>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Benefits to Your Community</a:t>
              </a:r>
              <a:endParaRPr sz="1400" b="0" i="0" u="none" strike="noStrike" cap="none" dirty="0">
                <a:solidFill>
                  <a:srgbClr val="000000"/>
                </a:solidFill>
                <a:latin typeface="Arial"/>
                <a:ea typeface="Arial"/>
                <a:cs typeface="Arial"/>
                <a:sym typeface="Arial"/>
              </a:endParaRPr>
            </a:p>
          </p:txBody>
        </p:sp>
        <p:sp>
          <p:nvSpPr>
            <p:cNvPr id="42" name="Google Shape;132;p3">
              <a:extLst>
                <a:ext uri="{FF2B5EF4-FFF2-40B4-BE49-F238E27FC236}">
                  <a16:creationId xmlns:a16="http://schemas.microsoft.com/office/drawing/2014/main" id="{DC5CFEFC-25F4-1947-9C3F-56643D8BC50D}"/>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3" name="Google Shape;133;p3">
              <a:extLst>
                <a:ext uri="{FF2B5EF4-FFF2-40B4-BE49-F238E27FC236}">
                  <a16:creationId xmlns:a16="http://schemas.microsoft.com/office/drawing/2014/main" id="{CFCF0F38-4BF1-F84D-88B1-3E1ED00AB000}"/>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60642"/>
    </mc:Choice>
    <mc:Fallback xmlns="">
      <p:transition spd="slow" advTm="60642"/>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5"/>
          <p:cNvSpPr/>
          <p:nvPr/>
        </p:nvSpPr>
        <p:spPr>
          <a:xfrm>
            <a:off x="0" y="151277"/>
            <a:ext cx="5574890" cy="491887"/>
          </a:xfrm>
          <a:prstGeom prst="homePlate">
            <a:avLst>
              <a:gd name="adj" fmla="val 50000"/>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23" name="Google Shape;223;p25"/>
          <p:cNvSpPr txBox="1">
            <a:spLocks noGrp="1"/>
          </p:cNvSpPr>
          <p:nvPr>
            <p:ph type="title"/>
          </p:nvPr>
        </p:nvSpPr>
        <p:spPr>
          <a:xfrm>
            <a:off x="139839" y="0"/>
            <a:ext cx="5759156" cy="864704"/>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Font typeface="Helvetica Neue"/>
              <a:buNone/>
            </a:pPr>
            <a:r>
              <a:rPr lang="en-US" b="1">
                <a:solidFill>
                  <a:schemeClr val="lt1"/>
                </a:solidFill>
                <a:latin typeface="Arial"/>
                <a:ea typeface="Arial"/>
                <a:cs typeface="Arial"/>
                <a:sym typeface="Arial"/>
              </a:rPr>
              <a:t>Recreation on Forested Land</a:t>
            </a:r>
            <a:endParaRPr/>
          </a:p>
        </p:txBody>
      </p:sp>
      <p:sp>
        <p:nvSpPr>
          <p:cNvPr id="224" name="Google Shape;224;p25"/>
          <p:cNvSpPr txBox="1">
            <a:spLocks noGrp="1"/>
          </p:cNvSpPr>
          <p:nvPr>
            <p:ph type="body" idx="1"/>
          </p:nvPr>
        </p:nvSpPr>
        <p:spPr>
          <a:xfrm>
            <a:off x="169583" y="1485345"/>
            <a:ext cx="5983354" cy="491887"/>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000"/>
              <a:buNone/>
            </a:pPr>
            <a:r>
              <a:rPr lang="en-US" sz="2000"/>
              <a:t>Nationally, outdoor recreation contributes:</a:t>
            </a:r>
            <a:endParaRPr/>
          </a:p>
        </p:txBody>
      </p:sp>
      <p:cxnSp>
        <p:nvCxnSpPr>
          <p:cNvPr id="225" name="Google Shape;225;p25"/>
          <p:cNvCxnSpPr/>
          <p:nvPr/>
        </p:nvCxnSpPr>
        <p:spPr>
          <a:xfrm>
            <a:off x="6187170" y="2318410"/>
            <a:ext cx="0" cy="3494723"/>
          </a:xfrm>
          <a:prstGeom prst="straightConnector1">
            <a:avLst/>
          </a:prstGeom>
          <a:noFill/>
          <a:ln w="9525" cap="flat" cmpd="sng">
            <a:solidFill>
              <a:srgbClr val="B5C6C9"/>
            </a:solidFill>
            <a:prstDash val="solid"/>
            <a:miter lim="800000"/>
            <a:headEnd type="none" w="sm" len="sm"/>
            <a:tailEnd type="none" w="sm" len="sm"/>
          </a:ln>
        </p:spPr>
      </p:cxnSp>
      <p:sp>
        <p:nvSpPr>
          <p:cNvPr id="226" name="Google Shape;226;p25"/>
          <p:cNvSpPr txBox="1"/>
          <p:nvPr/>
        </p:nvSpPr>
        <p:spPr>
          <a:xfrm>
            <a:off x="147491" y="2911829"/>
            <a:ext cx="29443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448A50"/>
                </a:solidFill>
                <a:latin typeface="Century Gothic"/>
                <a:ea typeface="Century Gothic"/>
                <a:cs typeface="Century Gothic"/>
                <a:sym typeface="Century Gothic"/>
              </a:rPr>
              <a:t>$887 BILLION</a:t>
            </a:r>
            <a:endParaRPr sz="1400" b="0" i="0" u="none" strike="noStrike" cap="none" dirty="0">
              <a:solidFill>
                <a:srgbClr val="448A50"/>
              </a:solidFill>
              <a:latin typeface="Arial"/>
              <a:ea typeface="Arial"/>
              <a:cs typeface="Arial"/>
              <a:sym typeface="Arial"/>
            </a:endParaRPr>
          </a:p>
        </p:txBody>
      </p:sp>
      <p:sp>
        <p:nvSpPr>
          <p:cNvPr id="227" name="Google Shape;227;p25"/>
          <p:cNvSpPr txBox="1"/>
          <p:nvPr/>
        </p:nvSpPr>
        <p:spPr>
          <a:xfrm>
            <a:off x="147492" y="3411154"/>
            <a:ext cx="267538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in consumer spending</a:t>
            </a:r>
            <a:endParaRPr sz="1400" b="0" i="0" u="none" strike="noStrike" cap="none">
              <a:solidFill>
                <a:srgbClr val="000000"/>
              </a:solidFill>
              <a:latin typeface="Arial"/>
              <a:ea typeface="Arial"/>
              <a:cs typeface="Arial"/>
              <a:sym typeface="Arial"/>
            </a:endParaRPr>
          </a:p>
        </p:txBody>
      </p:sp>
      <p:grpSp>
        <p:nvGrpSpPr>
          <p:cNvPr id="228" name="Google Shape;228;p25"/>
          <p:cNvGrpSpPr/>
          <p:nvPr/>
        </p:nvGrpSpPr>
        <p:grpSpPr>
          <a:xfrm>
            <a:off x="147490" y="4215117"/>
            <a:ext cx="2944321" cy="1561747"/>
            <a:chOff x="322733" y="3667361"/>
            <a:chExt cx="2944321" cy="1561747"/>
          </a:xfrm>
        </p:grpSpPr>
        <p:sp>
          <p:nvSpPr>
            <p:cNvPr id="229" name="Google Shape;229;p25"/>
            <p:cNvSpPr txBox="1"/>
            <p:nvPr/>
          </p:nvSpPr>
          <p:spPr>
            <a:xfrm>
              <a:off x="322733" y="4360451"/>
              <a:ext cx="29443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448A50"/>
                  </a:solidFill>
                  <a:latin typeface="Century Gothic"/>
                  <a:ea typeface="Century Gothic"/>
                  <a:cs typeface="Century Gothic"/>
                  <a:sym typeface="Century Gothic"/>
                </a:rPr>
                <a:t>$65.3 BILLION</a:t>
              </a:r>
              <a:endParaRPr sz="1400" b="0" i="0" u="none" strike="noStrike" cap="none" dirty="0">
                <a:solidFill>
                  <a:srgbClr val="448A50"/>
                </a:solidFill>
                <a:latin typeface="Arial"/>
                <a:ea typeface="Arial"/>
                <a:cs typeface="Arial"/>
                <a:sym typeface="Arial"/>
              </a:endParaRPr>
            </a:p>
          </p:txBody>
        </p:sp>
        <p:sp>
          <p:nvSpPr>
            <p:cNvPr id="230" name="Google Shape;230;p25"/>
            <p:cNvSpPr txBox="1"/>
            <p:nvPr/>
          </p:nvSpPr>
          <p:spPr>
            <a:xfrm>
              <a:off x="322733" y="4859776"/>
              <a:ext cx="2734231"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in federal tax revenue</a:t>
              </a:r>
              <a:endParaRPr sz="1400" b="0" i="0" u="none" strike="noStrike" cap="none">
                <a:solidFill>
                  <a:srgbClr val="000000"/>
                </a:solidFill>
                <a:latin typeface="Arial"/>
                <a:ea typeface="Arial"/>
                <a:cs typeface="Arial"/>
                <a:sym typeface="Arial"/>
              </a:endParaRPr>
            </a:p>
          </p:txBody>
        </p:sp>
        <p:pic>
          <p:nvPicPr>
            <p:cNvPr id="231" name="Google Shape;231;p25"/>
            <p:cNvPicPr preferRelativeResize="0"/>
            <p:nvPr/>
          </p:nvPicPr>
          <p:blipFill rotWithShape="1">
            <a:blip r:embed="rId3">
              <a:alphaModFix/>
            </a:blip>
            <a:srcRect/>
            <a:stretch/>
          </p:blipFill>
          <p:spPr>
            <a:xfrm>
              <a:off x="1172686" y="3667361"/>
              <a:ext cx="1092966" cy="772501"/>
            </a:xfrm>
            <a:prstGeom prst="rect">
              <a:avLst/>
            </a:prstGeom>
            <a:noFill/>
            <a:ln>
              <a:noFill/>
            </a:ln>
          </p:spPr>
        </p:pic>
      </p:grpSp>
      <p:grpSp>
        <p:nvGrpSpPr>
          <p:cNvPr id="232" name="Google Shape;232;p25"/>
          <p:cNvGrpSpPr/>
          <p:nvPr/>
        </p:nvGrpSpPr>
        <p:grpSpPr>
          <a:xfrm>
            <a:off x="1032581" y="2089740"/>
            <a:ext cx="1323367" cy="1000090"/>
            <a:chOff x="997733" y="1345724"/>
            <a:chExt cx="1323367" cy="1000090"/>
          </a:xfrm>
        </p:grpSpPr>
        <p:grpSp>
          <p:nvGrpSpPr>
            <p:cNvPr id="233" name="Google Shape;233;p25"/>
            <p:cNvGrpSpPr/>
            <p:nvPr/>
          </p:nvGrpSpPr>
          <p:grpSpPr>
            <a:xfrm rot="2138067">
              <a:off x="1604448" y="1866221"/>
              <a:ext cx="692110" cy="306691"/>
              <a:chOff x="2418401" y="1549841"/>
              <a:chExt cx="692110" cy="306691"/>
            </a:xfrm>
          </p:grpSpPr>
          <p:sp>
            <p:nvSpPr>
              <p:cNvPr id="234" name="Google Shape;234;p25"/>
              <p:cNvSpPr/>
              <p:nvPr/>
            </p:nvSpPr>
            <p:spPr>
              <a:xfrm>
                <a:off x="2479057" y="1549841"/>
                <a:ext cx="493303" cy="306691"/>
              </a:xfrm>
              <a:prstGeom prst="rect">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25"/>
              <p:cNvSpPr/>
              <p:nvPr/>
            </p:nvSpPr>
            <p:spPr>
              <a:xfrm>
                <a:off x="2518055" y="1629512"/>
                <a:ext cx="85445" cy="47528"/>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p25"/>
              <p:cNvSpPr txBox="1"/>
              <p:nvPr/>
            </p:nvSpPr>
            <p:spPr>
              <a:xfrm>
                <a:off x="2418401" y="1651857"/>
                <a:ext cx="692110" cy="14619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50"/>
                  <a:buFont typeface="Arial"/>
                  <a:buNone/>
                </a:pPr>
                <a:r>
                  <a:rPr lang="en-US" sz="350" b="0" i="0" u="none" strike="noStrike" cap="none">
                    <a:solidFill>
                      <a:schemeClr val="lt2"/>
                    </a:solidFill>
                    <a:latin typeface="Century Gothic"/>
                    <a:ea typeface="Century Gothic"/>
                    <a:cs typeface="Century Gothic"/>
                    <a:sym typeface="Century Gothic"/>
                  </a:rPr>
                  <a:t>1234 5678 8765 4321</a:t>
                </a:r>
                <a:endParaRPr sz="1400" b="0" i="0" u="none" strike="noStrike" cap="none">
                  <a:solidFill>
                    <a:srgbClr val="000000"/>
                  </a:solidFill>
                  <a:latin typeface="Arial"/>
                  <a:ea typeface="Arial"/>
                  <a:cs typeface="Arial"/>
                  <a:sym typeface="Arial"/>
                </a:endParaRPr>
              </a:p>
            </p:txBody>
          </p:sp>
        </p:grpSp>
        <p:pic>
          <p:nvPicPr>
            <p:cNvPr id="237" name="Google Shape;237;p25"/>
            <p:cNvPicPr preferRelativeResize="0"/>
            <p:nvPr/>
          </p:nvPicPr>
          <p:blipFill rotWithShape="1">
            <a:blip r:embed="rId4">
              <a:alphaModFix/>
            </a:blip>
            <a:srcRect/>
            <a:stretch/>
          </p:blipFill>
          <p:spPr>
            <a:xfrm>
              <a:off x="997733" y="1345724"/>
              <a:ext cx="692115" cy="865143"/>
            </a:xfrm>
            <a:prstGeom prst="rect">
              <a:avLst/>
            </a:prstGeom>
            <a:noFill/>
            <a:ln>
              <a:noFill/>
            </a:ln>
          </p:spPr>
        </p:pic>
      </p:grpSp>
      <p:grpSp>
        <p:nvGrpSpPr>
          <p:cNvPr id="238" name="Google Shape;238;p25"/>
          <p:cNvGrpSpPr/>
          <p:nvPr/>
        </p:nvGrpSpPr>
        <p:grpSpPr>
          <a:xfrm>
            <a:off x="3409376" y="2111044"/>
            <a:ext cx="2916160" cy="1674833"/>
            <a:chOff x="3236163" y="2302931"/>
            <a:chExt cx="2916160" cy="1674833"/>
          </a:xfrm>
        </p:grpSpPr>
        <p:sp>
          <p:nvSpPr>
            <p:cNvPr id="239" name="Google Shape;239;p25"/>
            <p:cNvSpPr txBox="1"/>
            <p:nvPr/>
          </p:nvSpPr>
          <p:spPr>
            <a:xfrm>
              <a:off x="3236163" y="3109107"/>
              <a:ext cx="2916160"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448A50"/>
                  </a:solidFill>
                  <a:latin typeface="Century Gothic"/>
                  <a:ea typeface="Century Gothic"/>
                  <a:cs typeface="Century Gothic"/>
                  <a:sym typeface="Century Gothic"/>
                </a:rPr>
                <a:t>7.6 MILLION</a:t>
              </a:r>
              <a:endParaRPr sz="1400" b="0" i="0" u="none" strike="noStrike" cap="none" dirty="0">
                <a:solidFill>
                  <a:srgbClr val="448A50"/>
                </a:solidFill>
                <a:latin typeface="Arial"/>
                <a:ea typeface="Arial"/>
                <a:cs typeface="Arial"/>
                <a:sym typeface="Arial"/>
              </a:endParaRPr>
            </a:p>
          </p:txBody>
        </p:sp>
        <p:sp>
          <p:nvSpPr>
            <p:cNvPr id="240" name="Google Shape;240;p25"/>
            <p:cNvSpPr txBox="1"/>
            <p:nvPr/>
          </p:nvSpPr>
          <p:spPr>
            <a:xfrm>
              <a:off x="3334871" y="3608432"/>
              <a:ext cx="2268070"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American jobs</a:t>
              </a:r>
              <a:endParaRPr sz="1400" b="0" i="0" u="none" strike="noStrike" cap="none">
                <a:solidFill>
                  <a:srgbClr val="000000"/>
                </a:solidFill>
                <a:latin typeface="Arial"/>
                <a:ea typeface="Arial"/>
                <a:cs typeface="Arial"/>
                <a:sym typeface="Arial"/>
              </a:endParaRPr>
            </a:p>
          </p:txBody>
        </p:sp>
        <p:pic>
          <p:nvPicPr>
            <p:cNvPr id="241" name="Google Shape;241;p25"/>
            <p:cNvPicPr preferRelativeResize="0"/>
            <p:nvPr/>
          </p:nvPicPr>
          <p:blipFill rotWithShape="1">
            <a:blip r:embed="rId5">
              <a:alphaModFix/>
            </a:blip>
            <a:srcRect/>
            <a:stretch/>
          </p:blipFill>
          <p:spPr>
            <a:xfrm>
              <a:off x="4027936" y="2302931"/>
              <a:ext cx="1001299" cy="885358"/>
            </a:xfrm>
            <a:prstGeom prst="rect">
              <a:avLst/>
            </a:prstGeom>
            <a:noFill/>
            <a:ln>
              <a:noFill/>
            </a:ln>
          </p:spPr>
        </p:pic>
      </p:grpSp>
      <p:grpSp>
        <p:nvGrpSpPr>
          <p:cNvPr id="242" name="Google Shape;242;p25"/>
          <p:cNvGrpSpPr/>
          <p:nvPr/>
        </p:nvGrpSpPr>
        <p:grpSpPr>
          <a:xfrm>
            <a:off x="3247872" y="4062725"/>
            <a:ext cx="2944321" cy="1726876"/>
            <a:chOff x="3254274" y="3502232"/>
            <a:chExt cx="2944321" cy="1726876"/>
          </a:xfrm>
        </p:grpSpPr>
        <p:sp>
          <p:nvSpPr>
            <p:cNvPr id="243" name="Google Shape;243;p25"/>
            <p:cNvSpPr txBox="1"/>
            <p:nvPr/>
          </p:nvSpPr>
          <p:spPr>
            <a:xfrm>
              <a:off x="3254274" y="4360451"/>
              <a:ext cx="2944321"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448A50"/>
                  </a:solidFill>
                  <a:latin typeface="Century Gothic"/>
                  <a:ea typeface="Century Gothic"/>
                  <a:cs typeface="Century Gothic"/>
                  <a:sym typeface="Century Gothic"/>
                </a:rPr>
                <a:t>$59.2 BILLION</a:t>
              </a:r>
              <a:endParaRPr sz="1400" b="0" i="0" u="none" strike="noStrike" cap="none" dirty="0">
                <a:solidFill>
                  <a:srgbClr val="448A50"/>
                </a:solidFill>
                <a:latin typeface="Arial"/>
                <a:ea typeface="Arial"/>
                <a:cs typeface="Arial"/>
                <a:sym typeface="Arial"/>
              </a:endParaRPr>
            </a:p>
          </p:txBody>
        </p:sp>
        <p:sp>
          <p:nvSpPr>
            <p:cNvPr id="244" name="Google Shape;244;p25"/>
            <p:cNvSpPr txBox="1"/>
            <p:nvPr/>
          </p:nvSpPr>
          <p:spPr>
            <a:xfrm>
              <a:off x="3349177" y="4859776"/>
              <a:ext cx="2639328" cy="36933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in state &amp; local taxes</a:t>
              </a:r>
              <a:endParaRPr sz="1400" b="0" i="0" u="none" strike="noStrike" cap="none">
                <a:solidFill>
                  <a:srgbClr val="000000"/>
                </a:solidFill>
                <a:latin typeface="Arial"/>
                <a:ea typeface="Arial"/>
                <a:cs typeface="Arial"/>
                <a:sym typeface="Arial"/>
              </a:endParaRPr>
            </a:p>
          </p:txBody>
        </p:sp>
        <p:pic>
          <p:nvPicPr>
            <p:cNvPr id="245" name="Google Shape;245;p25"/>
            <p:cNvPicPr preferRelativeResize="0"/>
            <p:nvPr/>
          </p:nvPicPr>
          <p:blipFill rotWithShape="1">
            <a:blip r:embed="rId6">
              <a:alphaModFix/>
            </a:blip>
            <a:srcRect/>
            <a:stretch/>
          </p:blipFill>
          <p:spPr>
            <a:xfrm>
              <a:off x="4358695" y="3502232"/>
              <a:ext cx="627175" cy="887861"/>
            </a:xfrm>
            <a:prstGeom prst="rect">
              <a:avLst/>
            </a:prstGeom>
            <a:noFill/>
            <a:ln>
              <a:noFill/>
            </a:ln>
          </p:spPr>
        </p:pic>
        <p:sp>
          <p:nvSpPr>
            <p:cNvPr id="246" name="Google Shape;246;p25"/>
            <p:cNvSpPr txBox="1"/>
            <p:nvPr/>
          </p:nvSpPr>
          <p:spPr>
            <a:xfrm>
              <a:off x="4410832" y="3805318"/>
              <a:ext cx="474042" cy="58477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lt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grpSp>
      <p:sp>
        <p:nvSpPr>
          <p:cNvPr id="247" name="Google Shape;247;p25"/>
          <p:cNvSpPr txBox="1"/>
          <p:nvPr/>
        </p:nvSpPr>
        <p:spPr>
          <a:xfrm>
            <a:off x="169583" y="883928"/>
            <a:ext cx="12000940"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458A50"/>
                </a:solidFill>
                <a:latin typeface="Century Gothic"/>
                <a:ea typeface="Century Gothic"/>
                <a:cs typeface="Century Gothic"/>
                <a:sym typeface="Century Gothic"/>
              </a:rPr>
              <a:t>Forests support robust local outdoor recreation economies.</a:t>
            </a:r>
            <a:endParaRPr sz="2000" b="0" i="0" u="none" strike="noStrike" cap="none">
              <a:solidFill>
                <a:schemeClr val="dk1"/>
              </a:solidFill>
              <a:latin typeface="Calibri"/>
              <a:ea typeface="Calibri"/>
              <a:cs typeface="Calibri"/>
              <a:sym typeface="Calibri"/>
            </a:endParaRPr>
          </a:p>
        </p:txBody>
      </p:sp>
      <p:pic>
        <p:nvPicPr>
          <p:cNvPr id="248" name="Google Shape;248;p25" descr="Icon&#10;&#10;Description automatically generated"/>
          <p:cNvPicPr preferRelativeResize="0"/>
          <p:nvPr/>
        </p:nvPicPr>
        <p:blipFill rotWithShape="1">
          <a:blip r:embed="rId7">
            <a:alphaModFix/>
          </a:blip>
          <a:srcRect/>
          <a:stretch/>
        </p:blipFill>
        <p:spPr>
          <a:xfrm>
            <a:off x="6405352" y="1345574"/>
            <a:ext cx="5632554" cy="5143298"/>
          </a:xfrm>
          <a:prstGeom prst="rect">
            <a:avLst/>
          </a:prstGeom>
          <a:noFill/>
          <a:ln>
            <a:noFill/>
          </a:ln>
        </p:spPr>
      </p:pic>
      <p:grpSp>
        <p:nvGrpSpPr>
          <p:cNvPr id="249" name="Google Shape;249;p25"/>
          <p:cNvGrpSpPr/>
          <p:nvPr/>
        </p:nvGrpSpPr>
        <p:grpSpPr>
          <a:xfrm>
            <a:off x="7010467" y="2109719"/>
            <a:ext cx="5361925" cy="4690664"/>
            <a:chOff x="6639315" y="1321808"/>
            <a:chExt cx="5361925" cy="4690664"/>
          </a:xfrm>
        </p:grpSpPr>
        <p:sp>
          <p:nvSpPr>
            <p:cNvPr id="250" name="Google Shape;250;p25"/>
            <p:cNvSpPr txBox="1"/>
            <p:nvPr/>
          </p:nvSpPr>
          <p:spPr>
            <a:xfrm>
              <a:off x="10210342" y="3398532"/>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458A50"/>
                  </a:solidFill>
                  <a:latin typeface="Century Gothic"/>
                  <a:ea typeface="Century Gothic"/>
                  <a:cs typeface="Century Gothic"/>
                  <a:sym typeface="Century Gothic"/>
                </a:rPr>
                <a:t>DE: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$1.3 billion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18,186 jobs</a:t>
              </a:r>
              <a:endParaRPr sz="1400" b="0" i="0" u="none" strike="noStrike" cap="none">
                <a:solidFill>
                  <a:srgbClr val="000000"/>
                </a:solidFill>
                <a:latin typeface="Arial"/>
                <a:ea typeface="Arial"/>
                <a:cs typeface="Arial"/>
                <a:sym typeface="Arial"/>
              </a:endParaRPr>
            </a:p>
          </p:txBody>
        </p:sp>
        <p:sp>
          <p:nvSpPr>
            <p:cNvPr id="251" name="Google Shape;251;p25"/>
            <p:cNvSpPr txBox="1"/>
            <p:nvPr/>
          </p:nvSpPr>
          <p:spPr>
            <a:xfrm>
              <a:off x="9870033" y="5089142"/>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458A50"/>
                  </a:solidFill>
                  <a:latin typeface="Century Gothic"/>
                  <a:ea typeface="Century Gothic"/>
                  <a:cs typeface="Century Gothic"/>
                  <a:sym typeface="Century Gothic"/>
                </a:rPr>
                <a:t>DC:</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$1.6 billion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17,218 jobs</a:t>
              </a:r>
              <a:endParaRPr sz="1400" b="0" i="0" u="none" strike="noStrike" cap="none">
                <a:solidFill>
                  <a:srgbClr val="000000"/>
                </a:solidFill>
                <a:latin typeface="Arial"/>
                <a:ea typeface="Arial"/>
                <a:cs typeface="Arial"/>
                <a:sym typeface="Arial"/>
              </a:endParaRPr>
            </a:p>
          </p:txBody>
        </p:sp>
        <p:sp>
          <p:nvSpPr>
            <p:cNvPr id="252" name="Google Shape;252;p25"/>
            <p:cNvSpPr txBox="1"/>
            <p:nvPr/>
          </p:nvSpPr>
          <p:spPr>
            <a:xfrm>
              <a:off x="10342770" y="4355699"/>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458A50"/>
                  </a:solidFill>
                  <a:latin typeface="Century Gothic"/>
                  <a:ea typeface="Century Gothic"/>
                  <a:cs typeface="Century Gothic"/>
                  <a:sym typeface="Century Gothic"/>
                </a:rPr>
                <a:t>MD:</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$7.1 billion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89,335 jobs</a:t>
              </a:r>
              <a:endParaRPr sz="1400" b="0" i="0" u="none" strike="noStrike" cap="none">
                <a:solidFill>
                  <a:srgbClr val="000000"/>
                </a:solidFill>
                <a:latin typeface="Arial"/>
                <a:ea typeface="Arial"/>
                <a:cs typeface="Arial"/>
                <a:sym typeface="Arial"/>
              </a:endParaRPr>
            </a:p>
          </p:txBody>
        </p:sp>
        <p:sp>
          <p:nvSpPr>
            <p:cNvPr id="253" name="Google Shape;253;p25"/>
            <p:cNvSpPr txBox="1"/>
            <p:nvPr/>
          </p:nvSpPr>
          <p:spPr>
            <a:xfrm>
              <a:off x="8938365" y="1321808"/>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458A50"/>
                  </a:solidFill>
                  <a:latin typeface="Century Gothic"/>
                  <a:ea typeface="Century Gothic"/>
                  <a:cs typeface="Century Gothic"/>
                  <a:sym typeface="Century Gothic"/>
                </a:rPr>
                <a:t>NY: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$29.2 billion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291,429 jobs</a:t>
              </a:r>
              <a:endParaRPr sz="1400" b="0" i="0" u="none" strike="noStrike" cap="none">
                <a:solidFill>
                  <a:srgbClr val="000000"/>
                </a:solidFill>
                <a:latin typeface="Arial"/>
                <a:ea typeface="Arial"/>
                <a:cs typeface="Arial"/>
                <a:sym typeface="Arial"/>
              </a:endParaRPr>
            </a:p>
          </p:txBody>
        </p:sp>
        <p:sp>
          <p:nvSpPr>
            <p:cNvPr id="254" name="Google Shape;254;p25"/>
            <p:cNvSpPr txBox="1"/>
            <p:nvPr/>
          </p:nvSpPr>
          <p:spPr>
            <a:xfrm>
              <a:off x="8211563" y="2639109"/>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PA: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$13.2 billion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170,565 jobs</a:t>
              </a:r>
              <a:endParaRPr sz="1400" b="0" i="0" u="none" strike="noStrike" cap="none">
                <a:solidFill>
                  <a:srgbClr val="000000"/>
                </a:solidFill>
                <a:latin typeface="Arial"/>
                <a:ea typeface="Arial"/>
                <a:cs typeface="Arial"/>
                <a:sym typeface="Arial"/>
              </a:endParaRPr>
            </a:p>
          </p:txBody>
        </p:sp>
        <p:sp>
          <p:nvSpPr>
            <p:cNvPr id="255" name="Google Shape;255;p25"/>
            <p:cNvSpPr txBox="1"/>
            <p:nvPr/>
          </p:nvSpPr>
          <p:spPr>
            <a:xfrm>
              <a:off x="7812229" y="4689713"/>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entury Gothic"/>
                  <a:ea typeface="Century Gothic"/>
                  <a:cs typeface="Century Gothic"/>
                  <a:sym typeface="Century Gothic"/>
                </a:rPr>
                <a:t>VA: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$9.3 billion</a:t>
              </a:r>
              <a:endParaRPr sz="14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entury Gothic"/>
                  <a:ea typeface="Century Gothic"/>
                  <a:cs typeface="Century Gothic"/>
                  <a:sym typeface="Century Gothic"/>
                </a:rPr>
                <a:t>123,369 jobs</a:t>
              </a:r>
              <a:endParaRPr sz="1400" b="0" i="0" u="none" strike="noStrike" cap="none">
                <a:solidFill>
                  <a:schemeClr val="lt1"/>
                </a:solidFill>
                <a:latin typeface="Arial"/>
                <a:ea typeface="Arial"/>
                <a:cs typeface="Arial"/>
                <a:sym typeface="Arial"/>
              </a:endParaRPr>
            </a:p>
          </p:txBody>
        </p:sp>
        <p:sp>
          <p:nvSpPr>
            <p:cNvPr id="256" name="Google Shape;256;p25"/>
            <p:cNvSpPr txBox="1"/>
            <p:nvPr/>
          </p:nvSpPr>
          <p:spPr>
            <a:xfrm>
              <a:off x="6639315" y="3623692"/>
              <a:ext cx="1658470"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458A50"/>
                  </a:solidFill>
                  <a:latin typeface="Century Gothic"/>
                  <a:ea typeface="Century Gothic"/>
                  <a:cs typeface="Century Gothic"/>
                  <a:sym typeface="Century Gothic"/>
                </a:rPr>
                <a:t>WV:</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$1.5 billion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entury Gothic"/>
                  <a:ea typeface="Century Gothic"/>
                  <a:cs typeface="Century Gothic"/>
                  <a:sym typeface="Century Gothic"/>
                </a:rPr>
                <a:t>22,543 jobs</a:t>
              </a:r>
              <a:endParaRPr sz="1400" b="0" i="0" u="none" strike="noStrike" cap="none">
                <a:solidFill>
                  <a:srgbClr val="000000"/>
                </a:solidFill>
                <a:latin typeface="Arial"/>
                <a:ea typeface="Arial"/>
                <a:cs typeface="Arial"/>
                <a:sym typeface="Arial"/>
              </a:endParaRPr>
            </a:p>
          </p:txBody>
        </p:sp>
      </p:grpSp>
      <p:sp>
        <p:nvSpPr>
          <p:cNvPr id="257" name="Google Shape;257;p25"/>
          <p:cNvSpPr txBox="1"/>
          <p:nvPr/>
        </p:nvSpPr>
        <p:spPr>
          <a:xfrm>
            <a:off x="6170053" y="1485344"/>
            <a:ext cx="5983354" cy="491888"/>
          </a:xfrm>
          <a:prstGeom prst="rect">
            <a:avLst/>
          </a:prstGeom>
          <a:noFill/>
          <a:ln>
            <a:noFill/>
          </a:ln>
        </p:spPr>
        <p:txBody>
          <a:bodyPr spcFirstLastPara="1" wrap="square" lIns="91425" tIns="45700" rIns="91425" bIns="45700" anchor="t" anchorCtr="0">
            <a:normAutofit/>
          </a:bodyPr>
          <a:lstStyle/>
          <a:p>
            <a:pPr marL="0" marR="0" lvl="0" indent="0" algn="l" rtl="0">
              <a:lnSpc>
                <a:spcPct val="120000"/>
              </a:lnSpc>
              <a:spcBef>
                <a:spcPts val="0"/>
              </a:spcBef>
              <a:spcAft>
                <a:spcPts val="0"/>
              </a:spcAft>
              <a:buClr>
                <a:schemeClr val="dk1"/>
              </a:buClr>
              <a:buSzPts val="2000"/>
              <a:buFont typeface="Arial"/>
              <a:buNone/>
            </a:pPr>
            <a:r>
              <a:rPr lang="en-US" sz="2000" b="0" i="0" u="none" strike="noStrike" cap="none">
                <a:solidFill>
                  <a:schemeClr val="dk1"/>
                </a:solidFill>
                <a:latin typeface="Century Gothic"/>
                <a:ea typeface="Century Gothic"/>
                <a:cs typeface="Century Gothic"/>
                <a:sym typeface="Century Gothic"/>
              </a:rPr>
              <a:t>Within the watershed states:</a:t>
            </a:r>
            <a:endParaRPr sz="1800" b="0" i="0" u="none" strike="noStrike" cap="none">
              <a:solidFill>
                <a:schemeClr val="dk1"/>
              </a:solidFill>
              <a:latin typeface="Calibri"/>
              <a:ea typeface="Calibri"/>
              <a:cs typeface="Calibri"/>
              <a:sym typeface="Calibri"/>
            </a:endParaRPr>
          </a:p>
          <a:p>
            <a:pPr marL="0" marR="0" lvl="0" indent="0" algn="l" rtl="0">
              <a:lnSpc>
                <a:spcPct val="120000"/>
              </a:lnSpc>
              <a:spcBef>
                <a:spcPts val="1000"/>
              </a:spcBef>
              <a:spcAft>
                <a:spcPts val="0"/>
              </a:spcAft>
              <a:buClr>
                <a:schemeClr val="dk1"/>
              </a:buClr>
              <a:buSzPts val="2000"/>
              <a:buFont typeface="Arial"/>
              <a:buNone/>
            </a:pPr>
            <a:endParaRPr sz="2000" b="0" i="0" u="none" strike="noStrike" cap="none">
              <a:solidFill>
                <a:schemeClr val="dk1"/>
              </a:solidFill>
              <a:latin typeface="Century Gothic"/>
              <a:ea typeface="Century Gothic"/>
              <a:cs typeface="Century Gothic"/>
              <a:sym typeface="Century Gothic"/>
            </a:endParaRPr>
          </a:p>
        </p:txBody>
      </p:sp>
      <p:pic>
        <p:nvPicPr>
          <p:cNvPr id="262" name="Google Shape;262;p25"/>
          <p:cNvPicPr preferRelativeResize="0"/>
          <p:nvPr/>
        </p:nvPicPr>
        <p:blipFill rotWithShape="1">
          <a:blip r:embed="rId8">
            <a:alphaModFix/>
          </a:blip>
          <a:srcRect/>
          <a:stretch/>
        </p:blipFill>
        <p:spPr>
          <a:xfrm>
            <a:off x="11277600" y="11261"/>
            <a:ext cx="914400" cy="914400"/>
          </a:xfrm>
          <a:prstGeom prst="rect">
            <a:avLst/>
          </a:prstGeom>
          <a:noFill/>
          <a:ln>
            <a:noFill/>
          </a:ln>
        </p:spPr>
      </p:pic>
      <p:grpSp>
        <p:nvGrpSpPr>
          <p:cNvPr id="43" name="Google Shape;130;p3">
            <a:extLst>
              <a:ext uri="{FF2B5EF4-FFF2-40B4-BE49-F238E27FC236}">
                <a16:creationId xmlns:a16="http://schemas.microsoft.com/office/drawing/2014/main" id="{C418BF7D-6AFA-A547-882B-99AD06A2F4DB}"/>
              </a:ext>
            </a:extLst>
          </p:cNvPr>
          <p:cNvGrpSpPr/>
          <p:nvPr/>
        </p:nvGrpSpPr>
        <p:grpSpPr>
          <a:xfrm>
            <a:off x="1" y="6258465"/>
            <a:ext cx="7954398" cy="369291"/>
            <a:chOff x="1" y="6258465"/>
            <a:chExt cx="9288278" cy="369291"/>
          </a:xfrm>
        </p:grpSpPr>
        <p:sp>
          <p:nvSpPr>
            <p:cNvPr id="44" name="Google Shape;131;p3">
              <a:extLst>
                <a:ext uri="{FF2B5EF4-FFF2-40B4-BE49-F238E27FC236}">
                  <a16:creationId xmlns:a16="http://schemas.microsoft.com/office/drawing/2014/main" id="{CE4D45FA-F4EE-AF4B-B872-F3BB489685FC}"/>
                </a:ext>
              </a:extLst>
            </p:cNvPr>
            <p:cNvSpPr/>
            <p:nvPr/>
          </p:nvSpPr>
          <p:spPr>
            <a:xfrm>
              <a:off x="4755166" y="6269566"/>
              <a:ext cx="4533113" cy="353504"/>
            </a:xfrm>
            <a:prstGeom prst="homePlate">
              <a:avLst>
                <a:gd name="adj" fmla="val 50000"/>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Benefits to Your Community</a:t>
              </a:r>
              <a:endParaRPr sz="1400" b="0" i="0" u="none" strike="noStrike" cap="none" dirty="0">
                <a:solidFill>
                  <a:srgbClr val="000000"/>
                </a:solidFill>
                <a:latin typeface="Arial"/>
                <a:ea typeface="Arial"/>
                <a:cs typeface="Arial"/>
                <a:sym typeface="Arial"/>
              </a:endParaRPr>
            </a:p>
          </p:txBody>
        </p:sp>
        <p:sp>
          <p:nvSpPr>
            <p:cNvPr id="45" name="Google Shape;132;p3">
              <a:extLst>
                <a:ext uri="{FF2B5EF4-FFF2-40B4-BE49-F238E27FC236}">
                  <a16:creationId xmlns:a16="http://schemas.microsoft.com/office/drawing/2014/main" id="{2ADE33FC-9665-BC42-86AB-E5AD258A1D02}"/>
                </a:ext>
              </a:extLst>
            </p:cNvPr>
            <p:cNvSpPr/>
            <p:nvPr/>
          </p:nvSpPr>
          <p:spPr>
            <a:xfrm>
              <a:off x="1" y="6269566"/>
              <a:ext cx="5056408" cy="353504"/>
            </a:xfrm>
            <a:prstGeom prst="homePlate">
              <a:avLst>
                <a:gd name="adj" fmla="val 50000"/>
              </a:avLst>
            </a:prstGeom>
            <a:solidFill>
              <a:srgbClr val="458A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6" name="Google Shape;133;p3">
              <a:extLst>
                <a:ext uri="{FF2B5EF4-FFF2-40B4-BE49-F238E27FC236}">
                  <a16:creationId xmlns:a16="http://schemas.microsoft.com/office/drawing/2014/main" id="{F5BCC60A-9CEC-E94C-B349-85CC088C9548}"/>
                </a:ext>
              </a:extLst>
            </p:cNvPr>
            <p:cNvSpPr txBox="1"/>
            <p:nvPr/>
          </p:nvSpPr>
          <p:spPr>
            <a:xfrm>
              <a:off x="163286" y="6258465"/>
              <a:ext cx="5150849"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i="1" dirty="0">
                  <a:solidFill>
                    <a:schemeClr val="lt1"/>
                  </a:solidFill>
                  <a:latin typeface="Century Gothic"/>
                  <a:ea typeface="Century Gothic"/>
                  <a:cs typeface="Century Gothic"/>
                  <a:sym typeface="Century Gothic"/>
                </a:rPr>
                <a:t>Capitalizing on t</a:t>
              </a:r>
              <a:r>
                <a:rPr lang="en-US" sz="1800" b="0" i="1" u="none" strike="noStrike" cap="none" dirty="0">
                  <a:solidFill>
                    <a:schemeClr val="lt1"/>
                  </a:solidFill>
                  <a:latin typeface="Century Gothic"/>
                  <a:ea typeface="Century Gothic"/>
                  <a:cs typeface="Century Gothic"/>
                  <a:sym typeface="Century Gothic"/>
                </a:rPr>
                <a:t>he Benefits of Trees</a:t>
              </a:r>
              <a:endParaRPr sz="1400" b="0" i="0" u="none" strike="noStrike" cap="none" dirty="0">
                <a:solidFill>
                  <a:srgbClr val="000000"/>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46054"/>
    </mc:Choice>
    <mc:Fallback xmlns="">
      <p:transition spd="slow" advTm="46054"/>
    </mc:Fallback>
  </mc:AlternateContent>
</p:sld>
</file>

<file path=ppt/theme/theme1.xml><?xml version="1.0" encoding="utf-8"?>
<a:theme xmlns:a="http://schemas.openxmlformats.org/drawingml/2006/main" name="Office Theme">
  <a:themeElements>
    <a:clrScheme name="Custom 2">
      <a:dk1>
        <a:srgbClr val="262626"/>
      </a:dk1>
      <a:lt1>
        <a:srgbClr val="FFFFFF"/>
      </a:lt1>
      <a:dk2>
        <a:srgbClr val="193397"/>
      </a:dk2>
      <a:lt2>
        <a:srgbClr val="B4C5C8"/>
      </a:lt2>
      <a:accent1>
        <a:srgbClr val="6B8B91"/>
      </a:accent1>
      <a:accent2>
        <a:srgbClr val="E68000"/>
      </a:accent2>
      <a:accent3>
        <a:srgbClr val="6B8B91"/>
      </a:accent3>
      <a:accent4>
        <a:srgbClr val="E68004"/>
      </a:accent4>
      <a:accent5>
        <a:srgbClr val="193397"/>
      </a:accent5>
      <a:accent6>
        <a:srgbClr val="6B8B91"/>
      </a:accent6>
      <a:hlink>
        <a:srgbClr val="193397"/>
      </a:hlink>
      <a:folHlink>
        <a:srgbClr val="19339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1675</TotalTime>
  <Words>4680</Words>
  <Application>Microsoft Macintosh PowerPoint</Application>
  <PresentationFormat>Widescreen</PresentationFormat>
  <Paragraphs>545</Paragraphs>
  <Slides>31</Slides>
  <Notes>30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Arial</vt:lpstr>
      <vt:lpstr>Century Gothic</vt:lpstr>
      <vt:lpstr>Montserrat</vt:lpstr>
      <vt:lpstr>Calibri</vt:lpstr>
      <vt:lpstr>Helvetica Neue</vt:lpstr>
      <vt:lpstr>Montserrat SemiBold</vt:lpstr>
      <vt:lpstr>Impact</vt:lpstr>
      <vt:lpstr>Office Theme</vt:lpstr>
      <vt:lpstr>A Local Government Guide to the Chesapeake Bay</vt:lpstr>
      <vt:lpstr>Table of Contents</vt:lpstr>
      <vt:lpstr>A Guide For Local Governments</vt:lpstr>
      <vt:lpstr>A Guide For Local Governments</vt:lpstr>
      <vt:lpstr>Laying Foundations</vt:lpstr>
      <vt:lpstr>What You’ll Learn</vt:lpstr>
      <vt:lpstr>PowerPoint Presentation</vt:lpstr>
      <vt:lpstr>Economic Development</vt:lpstr>
      <vt:lpstr>Recreation on Forested Land</vt:lpstr>
      <vt:lpstr>Clean Air and Water</vt:lpstr>
      <vt:lpstr>Benefits for Agriculture</vt:lpstr>
      <vt:lpstr>Urban Heat Islands</vt:lpstr>
      <vt:lpstr>Urban Heat Islands</vt:lpstr>
      <vt:lpstr>Public Health and Safety</vt:lpstr>
      <vt:lpstr>Infrastructure Maintenance and Financing</vt:lpstr>
      <vt:lpstr>Education</vt:lpstr>
      <vt:lpstr>Wider Benefits</vt:lpstr>
      <vt:lpstr>PowerPoint Presentation</vt:lpstr>
      <vt:lpstr>Tree Canopy</vt:lpstr>
      <vt:lpstr>Tree Cover Data</vt:lpstr>
      <vt:lpstr>Tree Canopy</vt:lpstr>
      <vt:lpstr>Tree Canopy</vt:lpstr>
      <vt:lpstr>Tree Equity Score</vt:lpstr>
      <vt:lpstr>Forest Buffers</vt:lpstr>
      <vt:lpstr>Forest Buffers</vt:lpstr>
      <vt:lpstr>Conserving Forests</vt:lpstr>
      <vt:lpstr>Incentives</vt:lpstr>
      <vt:lpstr>What You Can Do</vt:lpstr>
      <vt:lpstr>To Learn More</vt:lpstr>
      <vt:lpstr>Glossary</vt:lpstr>
      <vt:lpstr>Images and Graphics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Local Government Guide to the Chesapeake Bay</dc:title>
  <dc:creator>Paula Jasinski</dc:creator>
  <cp:lastModifiedBy>Lauren Huey</cp:lastModifiedBy>
  <cp:revision>29</cp:revision>
  <dcterms:created xsi:type="dcterms:W3CDTF">2020-09-04T19:34:10Z</dcterms:created>
  <dcterms:modified xsi:type="dcterms:W3CDTF">2022-12-13T16:28:37Z</dcterms:modified>
</cp:coreProperties>
</file>